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emf" ContentType="image/x-emf"/>
  <Default Extension="jpg" ContentType="image/jpeg"/>
  <Default Extension="vml" ContentType="application/vnd.openxmlformats-officedocument.vmlDrawing"/>
  <Default Extension="rels" ContentType="application/vnd.openxmlformats-package.relationships+xml"/>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2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31.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2.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36.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37.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38.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45.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12"/>
  </p:notesMasterIdLst>
  <p:handoutMasterIdLst>
    <p:handoutMasterId r:id="rId113"/>
  </p:handoutMasterIdLst>
  <p:sldIdLst>
    <p:sldId id="367" r:id="rId2"/>
    <p:sldId id="298" r:id="rId3"/>
    <p:sldId id="299" r:id="rId4"/>
    <p:sldId id="329" r:id="rId5"/>
    <p:sldId id="262" r:id="rId6"/>
    <p:sldId id="261" r:id="rId7"/>
    <p:sldId id="285" r:id="rId8"/>
    <p:sldId id="264" r:id="rId9"/>
    <p:sldId id="304" r:id="rId10"/>
    <p:sldId id="330" r:id="rId11"/>
    <p:sldId id="259" r:id="rId12"/>
    <p:sldId id="293" r:id="rId13"/>
    <p:sldId id="277" r:id="rId14"/>
    <p:sldId id="317" r:id="rId15"/>
    <p:sldId id="269" r:id="rId16"/>
    <p:sldId id="272" r:id="rId17"/>
    <p:sldId id="375" r:id="rId18"/>
    <p:sldId id="376" r:id="rId19"/>
    <p:sldId id="377" r:id="rId20"/>
    <p:sldId id="380" r:id="rId21"/>
    <p:sldId id="381" r:id="rId22"/>
    <p:sldId id="382" r:id="rId23"/>
    <p:sldId id="407" r:id="rId24"/>
    <p:sldId id="378" r:id="rId25"/>
    <p:sldId id="379" r:id="rId26"/>
    <p:sldId id="370" r:id="rId27"/>
    <p:sldId id="404" r:id="rId28"/>
    <p:sldId id="405" r:id="rId29"/>
    <p:sldId id="406" r:id="rId30"/>
    <p:sldId id="384" r:id="rId31"/>
    <p:sldId id="385" r:id="rId32"/>
    <p:sldId id="386" r:id="rId33"/>
    <p:sldId id="387" r:id="rId34"/>
    <p:sldId id="388" r:id="rId35"/>
    <p:sldId id="390" r:id="rId36"/>
    <p:sldId id="391" r:id="rId37"/>
    <p:sldId id="392" r:id="rId38"/>
    <p:sldId id="393" r:id="rId39"/>
    <p:sldId id="394" r:id="rId40"/>
    <p:sldId id="395" r:id="rId41"/>
    <p:sldId id="396" r:id="rId42"/>
    <p:sldId id="397" r:id="rId43"/>
    <p:sldId id="398" r:id="rId44"/>
    <p:sldId id="399" r:id="rId45"/>
    <p:sldId id="400" r:id="rId46"/>
    <p:sldId id="401" r:id="rId47"/>
    <p:sldId id="402" r:id="rId48"/>
    <p:sldId id="403" r:id="rId49"/>
    <p:sldId id="408" r:id="rId50"/>
    <p:sldId id="409" r:id="rId51"/>
    <p:sldId id="410" r:id="rId52"/>
    <p:sldId id="411" r:id="rId53"/>
    <p:sldId id="412" r:id="rId54"/>
    <p:sldId id="413" r:id="rId55"/>
    <p:sldId id="414" r:id="rId56"/>
    <p:sldId id="415" r:id="rId57"/>
    <p:sldId id="416" r:id="rId58"/>
    <p:sldId id="417" r:id="rId59"/>
    <p:sldId id="418" r:id="rId60"/>
    <p:sldId id="419" r:id="rId61"/>
    <p:sldId id="420" r:id="rId62"/>
    <p:sldId id="421" r:id="rId63"/>
    <p:sldId id="422" r:id="rId64"/>
    <p:sldId id="423" r:id="rId65"/>
    <p:sldId id="424" r:id="rId66"/>
    <p:sldId id="425" r:id="rId67"/>
    <p:sldId id="426" r:id="rId68"/>
    <p:sldId id="427" r:id="rId69"/>
    <p:sldId id="428" r:id="rId70"/>
    <p:sldId id="429" r:id="rId71"/>
    <p:sldId id="430" r:id="rId72"/>
    <p:sldId id="431" r:id="rId73"/>
    <p:sldId id="432" r:id="rId74"/>
    <p:sldId id="433" r:id="rId75"/>
    <p:sldId id="434" r:id="rId76"/>
    <p:sldId id="435" r:id="rId77"/>
    <p:sldId id="436" r:id="rId78"/>
    <p:sldId id="437" r:id="rId79"/>
    <p:sldId id="438" r:id="rId80"/>
    <p:sldId id="439" r:id="rId81"/>
    <p:sldId id="440" r:id="rId82"/>
    <p:sldId id="441" r:id="rId83"/>
    <p:sldId id="442" r:id="rId84"/>
    <p:sldId id="443" r:id="rId85"/>
    <p:sldId id="444" r:id="rId86"/>
    <p:sldId id="445" r:id="rId87"/>
    <p:sldId id="446" r:id="rId88"/>
    <p:sldId id="447" r:id="rId89"/>
    <p:sldId id="448" r:id="rId90"/>
    <p:sldId id="449" r:id="rId91"/>
    <p:sldId id="450" r:id="rId92"/>
    <p:sldId id="451" r:id="rId93"/>
    <p:sldId id="452" r:id="rId94"/>
    <p:sldId id="453" r:id="rId95"/>
    <p:sldId id="454" r:id="rId96"/>
    <p:sldId id="455" r:id="rId97"/>
    <p:sldId id="456" r:id="rId98"/>
    <p:sldId id="457" r:id="rId99"/>
    <p:sldId id="458" r:id="rId100"/>
    <p:sldId id="459" r:id="rId101"/>
    <p:sldId id="460" r:id="rId102"/>
    <p:sldId id="461" r:id="rId103"/>
    <p:sldId id="462" r:id="rId104"/>
    <p:sldId id="463" r:id="rId105"/>
    <p:sldId id="464" r:id="rId106"/>
    <p:sldId id="465" r:id="rId107"/>
    <p:sldId id="466" r:id="rId108"/>
    <p:sldId id="467" r:id="rId109"/>
    <p:sldId id="468" r:id="rId110"/>
    <p:sldId id="469" r:id="rId111"/>
  </p:sldIdLst>
  <p:sldSz cx="12192000" cy="6858000"/>
  <p:notesSz cx="7099300" cy="10234613"/>
  <p:custDataLst>
    <p:tags r:id="rId11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071"/>
    <a:srgbClr val="DE68FF"/>
    <a:srgbClr val="FF9786"/>
    <a:srgbClr val="D3000F"/>
    <a:srgbClr val="FFFF00"/>
    <a:srgbClr val="3333FF"/>
    <a:srgbClr val="FF3300"/>
    <a:srgbClr val="CC00CC"/>
    <a:srgbClr val="FFCC0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35" autoAdjust="0"/>
    <p:restoredTop sz="86482" autoAdjust="0"/>
  </p:normalViewPr>
  <p:slideViewPr>
    <p:cSldViewPr snapToGrid="0">
      <p:cViewPr>
        <p:scale>
          <a:sx n="91" d="100"/>
          <a:sy n="91" d="100"/>
        </p:scale>
        <p:origin x="600" y="26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tags" Target="tags/tag1.xml"/><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2.emf"/><Relationship Id="rId2" Type="http://schemas.openxmlformats.org/officeDocument/2006/relationships/image" Target="../media/image1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5EC49A0E-63A9-4A0D-AD2C-B7E2E2E8BB5B}" type="slidenum">
              <a:rPr lang="en-US"/>
              <a:pPr>
                <a:defRPr/>
              </a:pPr>
              <a:t>‹#›</a:t>
            </a:fld>
            <a:endParaRPr lang="en-US"/>
          </a:p>
        </p:txBody>
      </p:sp>
    </p:spTree>
    <p:extLst>
      <p:ext uri="{BB962C8B-B14F-4D97-AF65-F5344CB8AC3E}">
        <p14:creationId xmlns:p14="http://schemas.microsoft.com/office/powerpoint/2010/main" val="1802709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277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4B81D889-D7E9-4039-B45C-464273848925}" type="slidenum">
              <a:rPr lang="en-US"/>
              <a:pPr>
                <a:defRPr/>
              </a:pPr>
              <a:t>‹#›</a:t>
            </a:fld>
            <a:endParaRPr lang="en-US"/>
          </a:p>
        </p:txBody>
      </p:sp>
    </p:spTree>
    <p:extLst>
      <p:ext uri="{BB962C8B-B14F-4D97-AF65-F5344CB8AC3E}">
        <p14:creationId xmlns:p14="http://schemas.microsoft.com/office/powerpoint/2010/main" val="18109437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89918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a:t>
            </a:r>
            <a:r>
              <a:rPr lang="en-US" baseline="0" dirty="0" smtClean="0"/>
              <a:t> is probabilistic inference in general?  It’s computing some desired probabilities (usually conditionals), given some input set of probabilities (by default, a large joint distribution).</a:t>
            </a:r>
          </a:p>
          <a:p>
            <a:endParaRPr lang="en-US" baseline="0" dirty="0" smtClean="0"/>
          </a:p>
          <a:p>
            <a:r>
              <a:rPr lang="en-US" baseline="0" dirty="0" smtClean="0"/>
              <a:t>The reason that this is interesting, is that our probability distributions change as we accrue more evidence. </a:t>
            </a:r>
          </a:p>
          <a:p>
            <a:r>
              <a:rPr lang="en-US" baseline="0" dirty="0" smtClean="0"/>
              <a:t>Observing new evidence causes our beliefs to be updated.  Evidence can cause </a:t>
            </a:r>
            <a:r>
              <a:rPr lang="en-US" baseline="0" smtClean="0"/>
              <a:t>the probabilities to go up or to go down.</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11</a:t>
            </a:fld>
            <a:endParaRPr lang="en-US"/>
          </a:p>
        </p:txBody>
      </p:sp>
    </p:spTree>
    <p:extLst>
      <p:ext uri="{BB962C8B-B14F-4D97-AF65-F5344CB8AC3E}">
        <p14:creationId xmlns:p14="http://schemas.microsoft.com/office/powerpoint/2010/main" val="9490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first procedure that we’ll look at for</a:t>
            </a:r>
            <a:r>
              <a:rPr lang="en-US" baseline="0" dirty="0" smtClean="0"/>
              <a:t> Probabilistic Inference</a:t>
            </a:r>
            <a:r>
              <a:rPr lang="en-US" dirty="0" smtClean="0"/>
              <a:t>.</a:t>
            </a:r>
            <a:r>
              <a:rPr lang="en-US" baseline="0" dirty="0" smtClean="0"/>
              <a:t>  It is called </a:t>
            </a:r>
            <a:r>
              <a:rPr lang="en-US" dirty="0" smtClean="0"/>
              <a:t>Inference by Enumeration</a:t>
            </a:r>
          </a:p>
          <a:p>
            <a:endParaRPr lang="en-US" dirty="0" smtClean="0"/>
          </a:p>
          <a:p>
            <a:r>
              <a:rPr lang="en-US" dirty="0" smtClean="0"/>
              <a:t>We can split up our variables into 3 sets:</a:t>
            </a:r>
          </a:p>
          <a:p>
            <a:r>
              <a:rPr lang="en-US" dirty="0" smtClean="0"/>
              <a:t>1. some evidence variables</a:t>
            </a:r>
            <a:r>
              <a:rPr lang="en-US" baseline="0" dirty="0" smtClean="0"/>
              <a:t> – those are what we’ve observed.</a:t>
            </a:r>
          </a:p>
          <a:p>
            <a:r>
              <a:rPr lang="en-US" baseline="0" dirty="0" smtClean="0"/>
              <a:t>2. The query variables – those are what we want to know about</a:t>
            </a:r>
          </a:p>
          <a:p>
            <a:r>
              <a:rPr lang="en-US" baseline="0" dirty="0" smtClean="0"/>
              <a:t>3. The hidden variables </a:t>
            </a:r>
            <a:r>
              <a:rPr lang="mr-IN" baseline="0" dirty="0" smtClean="0"/>
              <a:t>–</a:t>
            </a:r>
            <a:r>
              <a:rPr lang="en-US" baseline="0" dirty="0" smtClean="0"/>
              <a:t> those appear in the joint distribution, but don’t appear in the previous 2. </a:t>
            </a:r>
          </a:p>
          <a:p>
            <a:endParaRPr lang="en-US" baseline="0" dirty="0" smtClean="0"/>
          </a:p>
          <a:p>
            <a:r>
              <a:rPr lang="en-US" baseline="0" dirty="0" smtClean="0"/>
              <a:t>Here are the 3 steps that we need to do:</a:t>
            </a:r>
          </a:p>
          <a:p>
            <a:r>
              <a:rPr lang="en-US" baseline="0" dirty="0" smtClean="0"/>
              <a:t>Step 1: select all entries that are consistent with the Evidence.</a:t>
            </a:r>
          </a:p>
          <a:p>
            <a:r>
              <a:rPr lang="en-US" baseline="0" dirty="0" smtClean="0"/>
              <a:t>Step 2: Sum out the hidden variables.  Sum over all possible instantiations of the hidden variables.  That leaves us with the joint distribution between the query variable and the evidence variables.</a:t>
            </a:r>
          </a:p>
          <a:p>
            <a:r>
              <a:rPr lang="en-US" baseline="0" dirty="0" smtClean="0"/>
              <a:t>That’s something like P(a, c) = sum over b P(</a:t>
            </a:r>
            <a:r>
              <a:rPr lang="en-US" baseline="0" dirty="0" err="1" smtClean="0"/>
              <a:t>a,b,c</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That’s the same as P(q, e) = sum over h P(</a:t>
            </a:r>
            <a:r>
              <a:rPr lang="en-US" baseline="0" dirty="0" err="1" smtClean="0"/>
              <a:t>q,h,e</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Step 3: Normalize to get the conditional probability.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12</a:t>
            </a:fld>
            <a:endParaRPr lang="en-US"/>
          </a:p>
        </p:txBody>
      </p:sp>
    </p:spTree>
    <p:extLst>
      <p:ext uri="{BB962C8B-B14F-4D97-AF65-F5344CB8AC3E}">
        <p14:creationId xmlns:p14="http://schemas.microsoft.com/office/powerpoint/2010/main" val="172892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do recover</a:t>
            </a:r>
            <a:r>
              <a:rPr lang="en-US" baseline="0" dirty="0" smtClean="0"/>
              <a:t> the full joint distribution? </a:t>
            </a:r>
          </a:p>
          <a:p>
            <a:r>
              <a:rPr lang="en-US" dirty="0" smtClean="0"/>
              <a:t>P(wet,</a:t>
            </a:r>
            <a:r>
              <a:rPr lang="en-US" baseline="0" dirty="0" smtClean="0"/>
              <a:t> sun) =. </a:t>
            </a:r>
            <a:r>
              <a:rPr lang="en-US" dirty="0" smtClean="0"/>
              <a:t>P(sun) * P(wet</a:t>
            </a:r>
            <a:r>
              <a:rPr lang="en-US" baseline="0" dirty="0" smtClean="0"/>
              <a:t> | sun) = 0.8 * 0.1 = 0.08</a:t>
            </a:r>
          </a:p>
          <a:p>
            <a:r>
              <a:rPr lang="en-US" dirty="0" smtClean="0"/>
              <a:t>P(dry,</a:t>
            </a:r>
            <a:r>
              <a:rPr lang="en-US" baseline="0" dirty="0" smtClean="0"/>
              <a:t> sun) =. </a:t>
            </a:r>
            <a:r>
              <a:rPr lang="en-US" dirty="0" smtClean="0"/>
              <a:t>P(sun) * P(dry</a:t>
            </a:r>
            <a:r>
              <a:rPr lang="en-US" baseline="0" dirty="0" smtClean="0"/>
              <a:t>| sun) = 0.8 * 0.9 = 0.72</a:t>
            </a:r>
          </a:p>
          <a:p>
            <a:r>
              <a:rPr lang="mr-IN" baseline="0" dirty="0" smtClean="0"/>
              <a:t>…</a:t>
            </a:r>
            <a:endParaRPr lang="en-US" baseline="0" dirty="0" smtClean="0"/>
          </a:p>
          <a:p>
            <a:r>
              <a:rPr lang="en-US" dirty="0" smtClean="0"/>
              <a:t>We can compute every entry that way.</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13</a:t>
            </a:fld>
            <a:endParaRPr lang="en-US"/>
          </a:p>
        </p:txBody>
      </p:sp>
    </p:spTree>
    <p:extLst>
      <p:ext uri="{BB962C8B-B14F-4D97-AF65-F5344CB8AC3E}">
        <p14:creationId xmlns:p14="http://schemas.microsoft.com/office/powerpoint/2010/main" val="727927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apply the</a:t>
            </a:r>
            <a:r>
              <a:rPr lang="en-US" baseline="0" dirty="0" smtClean="0"/>
              <a:t> product rule to more than two variables?  Yes!  It’s called the chain rule.</a:t>
            </a:r>
          </a:p>
          <a:p>
            <a:r>
              <a:rPr lang="en-US" baseline="0" dirty="0" smtClean="0"/>
              <a:t>Here’s the chain rule for 3 variables, x1, x2, x3.  It’s the </a:t>
            </a:r>
            <a:r>
              <a:rPr lang="en-US" baseline="0" dirty="0" err="1" smtClean="0"/>
              <a:t>maginal</a:t>
            </a:r>
            <a:r>
              <a:rPr lang="en-US" baseline="0" dirty="0" smtClean="0"/>
              <a:t> of x1, times the conditional of x2 given x1, times the conditional of x3 given x1 and x2.</a:t>
            </a:r>
          </a:p>
          <a:p>
            <a:r>
              <a:rPr lang="en-US" baseline="0" dirty="0" smtClean="0"/>
              <a:t>We can generalize this to any number of x1 to </a:t>
            </a:r>
            <a:r>
              <a:rPr lang="en-US" baseline="0" dirty="0" err="1" smtClean="0"/>
              <a:t>x_n</a:t>
            </a:r>
            <a:r>
              <a:rPr lang="en-US" baseline="0" dirty="0" smtClean="0"/>
              <a:t> as </a:t>
            </a:r>
            <a:r>
              <a:rPr lang="mr-IN" baseline="0" dirty="0" smtClean="0"/>
              <a:t>…</a:t>
            </a:r>
            <a:r>
              <a:rPr lang="en-US" baseline="0" dirty="0" smtClean="0"/>
              <a:t>.</a:t>
            </a:r>
          </a:p>
          <a:p>
            <a:r>
              <a:rPr lang="en-US" baseline="0" dirty="0" err="1" smtClean="0"/>
              <a:t>i</a:t>
            </a:r>
            <a:r>
              <a:rPr lang="en-US" baseline="0" dirty="0" smtClean="0"/>
              <a:t> = 1	P(x1)</a:t>
            </a:r>
          </a:p>
          <a:p>
            <a:r>
              <a:rPr lang="en-US" dirty="0" smtClean="0"/>
              <a:t>I =</a:t>
            </a:r>
            <a:r>
              <a:rPr lang="en-US" baseline="0" dirty="0" smtClean="0"/>
              <a:t> 2	p(x2|x1)</a:t>
            </a:r>
          </a:p>
          <a:p>
            <a:r>
              <a:rPr lang="en-US" baseline="0" dirty="0" smtClean="0"/>
              <a:t>I = 3	p(x3|x1, x2)</a:t>
            </a:r>
          </a:p>
          <a:p>
            <a:r>
              <a:rPr lang="mr-IN" baseline="0" dirty="0" smtClean="0"/>
              <a:t>…</a:t>
            </a:r>
            <a:endParaRPr lang="en-US" baseline="0" dirty="0" smtClean="0"/>
          </a:p>
          <a:p>
            <a:r>
              <a:rPr lang="en-US" baseline="0" dirty="0" smtClean="0"/>
              <a:t>I = n	p(x_n|x1, x2, </a:t>
            </a:r>
            <a:r>
              <a:rPr lang="mr-IN" baseline="0" dirty="0" smtClean="0"/>
              <a:t>…</a:t>
            </a:r>
            <a:r>
              <a:rPr lang="en-US" baseline="0" dirty="0" smtClean="0"/>
              <a:t>. Xn-1)</a:t>
            </a:r>
          </a:p>
          <a:p>
            <a:r>
              <a:rPr lang="en-US" baseline="0" dirty="0" smtClean="0"/>
              <a:t>Then you take the product of all of those.  You can take any ordering and still apply this chain rule.  There are n! ways of writing the joint over the ordering of n variables.  </a:t>
            </a:r>
          </a:p>
          <a:p>
            <a:endParaRPr lang="en-US" baseline="0" dirty="0" smtClean="0"/>
          </a:p>
          <a:p>
            <a:r>
              <a:rPr lang="en-US" baseline="0" dirty="0" smtClean="0"/>
              <a:t>Why is this always true?  [Write out the equations for P(x1,x2,x3) replacing each conditional with its joint over marginal equivalent and show how the cancel.).</a:t>
            </a:r>
          </a:p>
          <a:p>
            <a:endParaRPr lang="en-US" baseline="0" dirty="0" smtClean="0"/>
          </a:p>
          <a:p>
            <a:r>
              <a:rPr lang="en-US" baseline="0" dirty="0" smtClean="0"/>
              <a:t>P(x1) * P(x2|x1) * p(x3|x2,x1)   rewrites as P(x1) * P(x2,x1)/P(x1) * p(x3,x2,x1)/p(x2,x1).  </a:t>
            </a:r>
          </a:p>
          <a:p>
            <a:r>
              <a:rPr lang="en-US" baseline="0" dirty="0" smtClean="0"/>
              <a:t>Show the cancelation of each numerator and the next term’s denominator.</a:t>
            </a:r>
          </a:p>
          <a:p>
            <a:r>
              <a:rPr lang="en-US" baseline="0" dirty="0" smtClean="0"/>
              <a:t>That leaves p(x3,x2,x1).</a:t>
            </a:r>
          </a:p>
          <a:p>
            <a:r>
              <a:rPr lang="en-US" baseline="0" dirty="0" smtClean="0"/>
              <a:t>If you want, you can prove this by induction.   </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14</a:t>
            </a:fld>
            <a:endParaRPr lang="en-US"/>
          </a:p>
        </p:txBody>
      </p:sp>
    </p:spTree>
    <p:extLst>
      <p:ext uri="{BB962C8B-B14F-4D97-AF65-F5344CB8AC3E}">
        <p14:creationId xmlns:p14="http://schemas.microsoft.com/office/powerpoint/2010/main" val="1877792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start with the product rule.  Just like the chain rule</a:t>
            </a:r>
            <a:r>
              <a:rPr lang="en-US" baseline="0" dirty="0" smtClean="0"/>
              <a:t> you can write the variables in any order.  </a:t>
            </a:r>
          </a:p>
          <a:p>
            <a:endParaRPr lang="en-US" dirty="0" smtClean="0"/>
          </a:p>
          <a:p>
            <a:r>
              <a:rPr lang="en-US" dirty="0" smtClean="0"/>
              <a:t>Next we divide by p(y)</a:t>
            </a:r>
            <a:r>
              <a:rPr lang="en-US" baseline="0" dirty="0" smtClean="0"/>
              <a:t> </a:t>
            </a:r>
            <a:r>
              <a:rPr lang="en-US" dirty="0" smtClean="0"/>
              <a:t>to get this formula for the conditional probability.</a:t>
            </a:r>
          </a:p>
          <a:p>
            <a:endParaRPr lang="en-US" dirty="0" smtClean="0"/>
          </a:p>
          <a:p>
            <a:r>
              <a:rPr lang="en-US" dirty="0" smtClean="0"/>
              <a:t>Why is this helpful?  Sometimes one</a:t>
            </a:r>
            <a:r>
              <a:rPr lang="en-US" baseline="0" dirty="0" smtClean="0"/>
              <a:t> conditional is much trickier to get than it is to get other conditionals.</a:t>
            </a:r>
          </a:p>
          <a:p>
            <a:endParaRPr lang="en-US" baseline="0" dirty="0" smtClean="0"/>
          </a:p>
          <a:p>
            <a:r>
              <a:rPr lang="en-US" baseline="0" dirty="0" smtClean="0"/>
              <a:t>Very </a:t>
            </a:r>
            <a:r>
              <a:rPr lang="en-US" baseline="0" dirty="0" err="1" smtClean="0"/>
              <a:t>imporant</a:t>
            </a:r>
            <a:r>
              <a:rPr lang="en-US" baseline="0" dirty="0" smtClean="0"/>
              <a:t> for AI in the 1990s.  In fact Fred </a:t>
            </a:r>
            <a:r>
              <a:rPr lang="en-US" baseline="0" dirty="0" err="1" smtClean="0"/>
              <a:t>Jelinek</a:t>
            </a:r>
            <a:r>
              <a:rPr lang="en-US" baseline="0" dirty="0" smtClean="0"/>
              <a:t>, my former boss at JHU, dubbed it the fundamental equation of machine translation. </a:t>
            </a:r>
          </a:p>
          <a:p>
            <a:endParaRPr lang="en-US" baseline="0" dirty="0" smtClean="0"/>
          </a:p>
          <a:p>
            <a:r>
              <a:rPr lang="en-US" baseline="0" dirty="0" smtClean="0"/>
              <a:t>Generalizations of this will be what we study in the next few lectures.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15</a:t>
            </a:fld>
            <a:endParaRPr lang="en-US"/>
          </a:p>
        </p:txBody>
      </p:sp>
    </p:spTree>
    <p:extLst>
      <p:ext uri="{BB962C8B-B14F-4D97-AF65-F5344CB8AC3E}">
        <p14:creationId xmlns:p14="http://schemas.microsoft.com/office/powerpoint/2010/main" val="122533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the probability that</a:t>
            </a:r>
            <a:r>
              <a:rPr lang="en-US" baseline="0" dirty="0" smtClean="0"/>
              <a:t> meningitis is the cause, given that we have the effect of a stiff neck?    The equation equation works out to be 0.007944 or a bit less than 1%.</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can be used to make</a:t>
            </a:r>
            <a:r>
              <a:rPr lang="en-US" sz="1200" b="0" i="0" u="none" strike="noStrike" kern="1200" baseline="0" dirty="0" smtClean="0">
                <a:solidFill>
                  <a:schemeClr val="tx1"/>
                </a:solidFill>
                <a:effectLst/>
                <a:latin typeface="Arial" charset="0"/>
                <a:ea typeface="+mn-ea"/>
                <a:cs typeface="+mn-cs"/>
              </a:rPr>
              <a:t> decisions?  Should a person with a stiff neck go to the doctor?  It depends on the probabilities and the utilities.  What’s the utility of living with undiagnosed meningitis?  What’s the utility of knowing that you don’t have it after going to the doctor and getting a clean bill of health?  What’s the utility of living without meningitis, if you go and get it treated?</a:t>
            </a:r>
            <a:endParaRPr lang="en-US" sz="1200" b="0" i="0" u="none" strike="noStrike" kern="1200" dirty="0" smtClean="0">
              <a:solidFill>
                <a:schemeClr val="tx1"/>
              </a:solidFill>
              <a:effectLst/>
              <a:latin typeface="Arial" charset="0"/>
              <a:ea typeface="+mn-ea"/>
              <a:cs typeface="+mn-cs"/>
            </a:endParaRPr>
          </a:p>
          <a:p>
            <a:r>
              <a:rPr lang="en-US" baseline="0" dirty="0" smtClean="0"/>
              <a:t>The cost of undiagnosed </a:t>
            </a:r>
            <a:r>
              <a:rPr lang="en-US" sz="1200" b="0" i="0" u="none" strike="noStrike" kern="1200" baseline="0" dirty="0" smtClean="0">
                <a:solidFill>
                  <a:schemeClr val="tx1"/>
                </a:solidFill>
                <a:effectLst/>
                <a:latin typeface="Arial" charset="0"/>
                <a:ea typeface="+mn-ea"/>
                <a:cs typeface="+mn-cs"/>
              </a:rPr>
              <a:t>meningitis may be high, versus the cost of going to the doctor which may just take a little bit of time.</a:t>
            </a:r>
            <a:endParaRPr lang="en-US" baseline="0" dirty="0" smtClean="0"/>
          </a:p>
          <a:p>
            <a:endParaRPr lang="en-US" baseline="0" dirty="0" smtClean="0"/>
          </a:p>
          <a:p>
            <a:r>
              <a:rPr lang="en-US" sz="1200" b="0" i="0" u="none" strike="noStrike" kern="1200" dirty="0" smtClean="0">
                <a:solidFill>
                  <a:schemeClr val="tx1"/>
                </a:solidFill>
                <a:effectLst/>
                <a:latin typeface="Arial" charset="0"/>
                <a:ea typeface="+mn-ea"/>
                <a:cs typeface="+mn-cs"/>
              </a:rPr>
              <a:t>Meningitis is an inflammation of the membranes (meninges) surrounding your brain and spinal cord.</a:t>
            </a:r>
          </a:p>
          <a:p>
            <a:r>
              <a:rPr lang="en-US" sz="1200" b="0" i="0" u="none" strike="noStrike" kern="1200" dirty="0" smtClean="0">
                <a:solidFill>
                  <a:schemeClr val="tx1"/>
                </a:solidFill>
                <a:effectLst/>
                <a:latin typeface="Arial" charset="0"/>
                <a:ea typeface="+mn-ea"/>
                <a:cs typeface="+mn-cs"/>
              </a:rPr>
              <a:t>The swelling from meningitis typically triggers symptoms such as headache, fever and a stiff neck.</a:t>
            </a:r>
          </a:p>
          <a:p>
            <a:r>
              <a:rPr lang="en-US" sz="1200" b="0" i="0" u="none" strike="noStrike" kern="1200" dirty="0" smtClean="0">
                <a:solidFill>
                  <a:schemeClr val="tx1"/>
                </a:solidFill>
                <a:effectLst/>
                <a:latin typeface="Arial" charset="0"/>
                <a:ea typeface="+mn-ea"/>
                <a:cs typeface="+mn-cs"/>
              </a:rPr>
              <a:t>Most cases of meningitis in the United States are caused by a viral infection, but bacterial, parasitic and fungal infections are other causes. Some cases of meningitis improve without treatment in a few weeks. Others can be life-threatening and require emergent antibiotic treatment.</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16</a:t>
            </a:fld>
            <a:endParaRPr lang="en-US"/>
          </a:p>
        </p:txBody>
      </p:sp>
    </p:spTree>
    <p:extLst>
      <p:ext uri="{BB962C8B-B14F-4D97-AF65-F5344CB8AC3E}">
        <p14:creationId xmlns:p14="http://schemas.microsoft.com/office/powerpoint/2010/main" val="1574527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26</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05436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﻿Agents in partially observable environments must be able to keep track of the current state, to  the extent that their sensors allow. In Section 4.4 we showed a methodology for doing that: an  agent maintains a belief state that represents which states of the world are currently possible.  From the belief state and a transition model, the agent can predict how the world might  evolve in the next time step. From the percepts observed and a sensor model, the agent can  update the belief state. This is a pervasive idea: in Chapter 4 belief states were represented by  explicitly enumerated sets of states, whereas in Chapters 7 and 11 they were represented by  logical formulas. Those approaches defined belief states in terms of which world states were  possible, but could say nothing about which states were likely or unlikely. In this chapter, we  use probability theory to quantify the degree of belief in elements of the belief state.  As we show in Section 15.1, time itself is handled in the same way as in Chapter 7: a  changing world is modeled using a variable for each aspect of the world state at each point in  time. The transition and sensor models may be uncertain: the transition model describes the  probability distribution of the variables at time t, given the state of the world at past times,  while the sensor model describes the probability of each percept at time t, given the current  state of the world. Section 15.2 defines the basic inference tasks and describes the general structure of inference algorithms for temporal models. Then we describe three specific  kinds of models: hidden Markov models, </a:t>
            </a:r>
            <a:r>
              <a:rPr lang="en-US" dirty="0" err="1" smtClean="0"/>
              <a:t>Kalman</a:t>
            </a:r>
            <a:r>
              <a:rPr lang="en-US" dirty="0" smtClean="0"/>
              <a:t> filters, and dynamic Bayesian networks (which include hidden Markov models and </a:t>
            </a:r>
            <a:r>
              <a:rPr lang="en-US" dirty="0" err="1" smtClean="0"/>
              <a:t>Kalman</a:t>
            </a:r>
            <a:r>
              <a:rPr lang="en-US" dirty="0" smtClean="0"/>
              <a:t> filters as special cases). Finally,  Section 15.6 examines the problems faced when keeping track of more than one thing. Russell, Stuart. Artificial Intelligence (p. 566). Pearson Education. Kindle Edition.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27</a:t>
            </a:fld>
            <a:endParaRPr lang="en-US"/>
          </a:p>
        </p:txBody>
      </p:sp>
    </p:spTree>
    <p:extLst>
      <p:ext uri="{BB962C8B-B14F-4D97-AF65-F5344CB8AC3E}">
        <p14:creationId xmlns:p14="http://schemas.microsoft.com/office/powerpoint/2010/main" val="68294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28</a:t>
            </a:fld>
            <a:endParaRPr lang="en-US"/>
          </a:p>
        </p:txBody>
      </p:sp>
    </p:spTree>
    <p:extLst>
      <p:ext uri="{BB962C8B-B14F-4D97-AF65-F5344CB8AC3E}">
        <p14:creationId xmlns:p14="http://schemas.microsoft.com/office/powerpoint/2010/main" val="728610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29</a:t>
            </a:fld>
            <a:endParaRPr lang="en-US"/>
          </a:p>
        </p:txBody>
      </p:sp>
    </p:spTree>
    <p:extLst>
      <p:ext uri="{BB962C8B-B14F-4D97-AF65-F5344CB8AC3E}">
        <p14:creationId xmlns:p14="http://schemas.microsoft.com/office/powerpoint/2010/main" val="153255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Consider the following example: You are the security guard stationed at a secret underground installation. You want to know whether it’s raining today, but your only access to the  outside world occurs each morning when you see the director coming in with, or without, an  umbrella. For each day t, the set Et thus contains a single evidence variable </a:t>
            </a:r>
            <a:r>
              <a:rPr lang="en-US" dirty="0" err="1" smtClean="0"/>
              <a:t>Umbrellat</a:t>
            </a:r>
            <a:r>
              <a:rPr lang="en-US" dirty="0" smtClean="0"/>
              <a:t> or </a:t>
            </a:r>
            <a:r>
              <a:rPr lang="en-US" dirty="0" err="1" smtClean="0"/>
              <a:t>Ut</a:t>
            </a:r>
            <a:r>
              <a:rPr lang="en-US" dirty="0" smtClean="0"/>
              <a:t>  for short (whether the umbrella appears), and the set </a:t>
            </a:r>
            <a:r>
              <a:rPr lang="en-US" dirty="0" err="1" smtClean="0"/>
              <a:t>Xt</a:t>
            </a:r>
            <a:r>
              <a:rPr lang="en-US" dirty="0" smtClean="0"/>
              <a:t> contains a single state variable </a:t>
            </a:r>
            <a:r>
              <a:rPr lang="en-US" dirty="0" err="1" smtClean="0"/>
              <a:t>Raint</a:t>
            </a:r>
            <a:r>
              <a:rPr lang="en-US" dirty="0" smtClean="0"/>
              <a:t>  or </a:t>
            </a:r>
            <a:r>
              <a:rPr lang="en-US" dirty="0" err="1" smtClean="0"/>
              <a:t>Rt</a:t>
            </a:r>
            <a:r>
              <a:rPr lang="en-US" dirty="0" smtClean="0"/>
              <a:t> for short (whether it is raining).</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2</a:t>
            </a:fld>
            <a:endParaRPr lang="en-US"/>
          </a:p>
        </p:txBody>
      </p:sp>
    </p:spTree>
    <p:extLst>
      <p:ext uri="{BB962C8B-B14F-4D97-AF65-F5344CB8AC3E}">
        <p14:creationId xmlns:p14="http://schemas.microsoft.com/office/powerpoint/2010/main" val="1002835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31</a:t>
            </a:fld>
            <a:endParaRPr lang="en-US" sz="1300"/>
          </a:p>
        </p:txBody>
      </p:sp>
    </p:spTree>
    <p:extLst>
      <p:ext uri="{BB962C8B-B14F-4D97-AF65-F5344CB8AC3E}">
        <p14:creationId xmlns:p14="http://schemas.microsoft.com/office/powerpoint/2010/main" val="142879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32</a:t>
            </a:fld>
            <a:endParaRPr lang="en-US" sz="1300"/>
          </a:p>
        </p:txBody>
      </p:sp>
    </p:spTree>
    <p:extLst>
      <p:ext uri="{BB962C8B-B14F-4D97-AF65-F5344CB8AC3E}">
        <p14:creationId xmlns:p14="http://schemas.microsoft.com/office/powerpoint/2010/main" val="75468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33</a:t>
            </a:fld>
            <a:endParaRPr lang="en-US" sz="1300"/>
          </a:p>
        </p:txBody>
      </p:sp>
    </p:spTree>
    <p:extLst>
      <p:ext uri="{BB962C8B-B14F-4D97-AF65-F5344CB8AC3E}">
        <p14:creationId xmlns:p14="http://schemas.microsoft.com/office/powerpoint/2010/main" val="143751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34</a:t>
            </a:fld>
            <a:endParaRPr lang="en-US" sz="1300"/>
          </a:p>
        </p:txBody>
      </p:sp>
    </p:spTree>
    <p:extLst>
      <p:ext uri="{BB962C8B-B14F-4D97-AF65-F5344CB8AC3E}">
        <p14:creationId xmlns:p14="http://schemas.microsoft.com/office/powerpoint/2010/main" val="1385953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xfrm>
            <a:off x="457200" y="720725"/>
            <a:ext cx="6400800" cy="3600450"/>
          </a:xfrm>
          <a:ln/>
        </p:spPr>
      </p:sp>
      <p:sp>
        <p:nvSpPr>
          <p:cNvPr id="337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latin typeface="Arial" pitchFamily="34" charset="0"/>
                <a:ea typeface="ＭＳ Ｐゴシック" pitchFamily="34" charset="-128"/>
              </a:rPr>
              <a:t>Before: most search engines were merely based on how well a page matches your search words.</a:t>
            </a:r>
          </a:p>
          <a:p>
            <a:endParaRPr lang="en-US" smtClean="0">
              <a:latin typeface="Arial" pitchFamily="34" charset="0"/>
              <a:ea typeface="ＭＳ Ｐゴシック" pitchFamily="34" charset="-128"/>
            </a:endParaRPr>
          </a:p>
          <a:p>
            <a:r>
              <a:rPr lang="en-US" smtClean="0">
                <a:latin typeface="Arial" pitchFamily="34" charset="0"/>
                <a:ea typeface="ＭＳ Ｐゴシック" pitchFamily="34" charset="-128"/>
              </a:rPr>
              <a:t>Note: currently dominated by clickstreams</a:t>
            </a:r>
          </a:p>
        </p:txBody>
      </p:sp>
      <p:sp>
        <p:nvSpPr>
          <p:cNvPr id="337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4441EF3-1314-42C4-A2EC-9B5643936ADD}" type="slidenum">
              <a:rPr lang="en-US" sz="1300"/>
              <a:pPr eaLnBrk="1" hangingPunct="1"/>
              <a:t>46</a:t>
            </a:fld>
            <a:endParaRPr lang="en-US" sz="1300"/>
          </a:p>
        </p:txBody>
      </p:sp>
    </p:spTree>
    <p:extLst>
      <p:ext uri="{BB962C8B-B14F-4D97-AF65-F5344CB8AC3E}">
        <p14:creationId xmlns:p14="http://schemas.microsoft.com/office/powerpoint/2010/main" val="1227683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With re-ordering</a:t>
            </a:r>
            <a:r>
              <a:rPr lang="en-US" baseline="0" dirty="0" smtClean="0"/>
              <a:t> of topics, can’t cover this here yet, need to wait till after sampling.</a:t>
            </a:r>
            <a:endParaRPr lang="en-US" dirty="0"/>
          </a:p>
        </p:txBody>
      </p:sp>
      <p:sp>
        <p:nvSpPr>
          <p:cNvPr id="4" name="Slide Number Placeholder 3"/>
          <p:cNvSpPr>
            <a:spLocks noGrp="1"/>
          </p:cNvSpPr>
          <p:nvPr>
            <p:ph type="sldNum" sz="quarter" idx="10"/>
          </p:nvPr>
        </p:nvSpPr>
        <p:spPr/>
        <p:txBody>
          <a:bodyPr/>
          <a:lstStyle/>
          <a:p>
            <a:fld id="{5200DAEC-8020-4CF7-A90A-331E0EE17C26}" type="slidenum">
              <a:rPr lang="en-US" smtClean="0"/>
              <a:pPr/>
              <a:t>47</a:t>
            </a:fld>
            <a:endParaRPr lang="en-US"/>
          </a:p>
        </p:txBody>
      </p:sp>
    </p:spTree>
    <p:extLst>
      <p:ext uri="{BB962C8B-B14F-4D97-AF65-F5344CB8AC3E}">
        <p14:creationId xmlns:p14="http://schemas.microsoft.com/office/powerpoint/2010/main" val="1965555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49</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92964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﻿Consider the following example: You are the security guard stationed at a secret underground installation. You want to know whether it’s raining today, but your only access to the  outside world occurs each morning when you see the director coming in with, or without, an  umbrella. For each day t, the set Et thus contains a single evidence variable </a:t>
            </a:r>
            <a:r>
              <a:rPr lang="en-US" dirty="0" err="1" smtClean="0"/>
              <a:t>Umbrellat</a:t>
            </a:r>
            <a:r>
              <a:rPr lang="en-US" dirty="0" smtClean="0"/>
              <a:t> or </a:t>
            </a:r>
            <a:r>
              <a:rPr lang="en-US" dirty="0" err="1" smtClean="0"/>
              <a:t>Ut</a:t>
            </a:r>
            <a:r>
              <a:rPr lang="en-US" dirty="0" smtClean="0"/>
              <a:t>  for short (whether the umbrella appears), and the set </a:t>
            </a:r>
            <a:r>
              <a:rPr lang="en-US" dirty="0" err="1" smtClean="0"/>
              <a:t>Xt</a:t>
            </a:r>
            <a:r>
              <a:rPr lang="en-US" dirty="0" smtClean="0"/>
              <a:t> contains a single state variable </a:t>
            </a:r>
            <a:r>
              <a:rPr lang="en-US" dirty="0" err="1" smtClean="0"/>
              <a:t>Raint</a:t>
            </a:r>
            <a:r>
              <a:rPr lang="en-US" dirty="0" smtClean="0"/>
              <a:t>  or </a:t>
            </a:r>
            <a:r>
              <a:rPr lang="en-US" dirty="0" err="1" smtClean="0"/>
              <a:t>Rt</a:t>
            </a:r>
            <a:r>
              <a:rPr lang="en-US" dirty="0" smtClean="0"/>
              <a:t> for short (whether it is raining).</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50</a:t>
            </a:fld>
            <a:endParaRPr lang="en-US"/>
          </a:p>
        </p:txBody>
      </p:sp>
    </p:spTree>
    <p:extLst>
      <p:ext uri="{BB962C8B-B14F-4D97-AF65-F5344CB8AC3E}">
        <p14:creationId xmlns:p14="http://schemas.microsoft.com/office/powerpoint/2010/main" val="1953650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deal with discrete random variables, rather than continuous ones.  In continuous you deal</a:t>
            </a:r>
            <a:r>
              <a:rPr lang="en-US" baseline="0" dirty="0" smtClean="0"/>
              <a:t> with integrals rather than summations.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51</a:t>
            </a:fld>
            <a:endParaRPr lang="en-US"/>
          </a:p>
        </p:txBody>
      </p:sp>
    </p:spTree>
    <p:extLst>
      <p:ext uri="{BB962C8B-B14F-4D97-AF65-F5344CB8AC3E}">
        <p14:creationId xmlns:p14="http://schemas.microsoft.com/office/powerpoint/2010/main" val="1494339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N*D</a:t>
            </a:r>
            <a:r>
              <a:rPr lang="en-US" baseline="0" dirty="0" smtClean="0"/>
              <a:t>?  No.</a:t>
            </a:r>
          </a:p>
          <a:p>
            <a:r>
              <a:rPr lang="en-US" baseline="0" dirty="0" smtClean="0"/>
              <a:t>D^N?  Yes.</a:t>
            </a:r>
          </a:p>
          <a:p>
            <a:endParaRPr lang="en-US" baseline="0" dirty="0" smtClean="0"/>
          </a:p>
          <a:p>
            <a:r>
              <a:rPr lang="en-US" baseline="0" dirty="0" smtClean="0"/>
              <a:t>In the next lectures we’re going to see how to work with how to deal with large sets of variables. </a:t>
            </a:r>
            <a:endParaRPr lang="en-US" dirty="0" smtClean="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53</a:t>
            </a:fld>
            <a:endParaRPr lang="en-US"/>
          </a:p>
        </p:txBody>
      </p:sp>
    </p:spTree>
    <p:extLst>
      <p:ext uri="{BB962C8B-B14F-4D97-AF65-F5344CB8AC3E}">
        <p14:creationId xmlns:p14="http://schemas.microsoft.com/office/powerpoint/2010/main" val="456543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deal with discrete random variables, rather than continuous ones.  In continuous you deal</a:t>
            </a:r>
            <a:r>
              <a:rPr lang="en-US" baseline="0" dirty="0" smtClean="0"/>
              <a:t> with integrals rather than summations.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3</a:t>
            </a:fld>
            <a:endParaRPr lang="en-US"/>
          </a:p>
        </p:txBody>
      </p:sp>
    </p:spTree>
    <p:extLst>
      <p:ext uri="{BB962C8B-B14F-4D97-AF65-F5344CB8AC3E}">
        <p14:creationId xmlns:p14="http://schemas.microsoft.com/office/powerpoint/2010/main" val="582112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54</a:t>
            </a:fld>
            <a:endParaRPr lang="en-US"/>
          </a:p>
        </p:txBody>
      </p:sp>
    </p:spTree>
    <p:extLst>
      <p:ext uri="{BB962C8B-B14F-4D97-AF65-F5344CB8AC3E}">
        <p14:creationId xmlns:p14="http://schemas.microsoft.com/office/powerpoint/2010/main" val="1518240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a:t>
            </a:r>
            <a:r>
              <a:rPr lang="en-US" baseline="0" dirty="0" smtClean="0"/>
              <a:t> event is a set of possible outcomes. We compute these by summing over all subsets of variables that are compatible with that event. These are subsets of variables. </a:t>
            </a:r>
          </a:p>
          <a:p>
            <a:r>
              <a:rPr lang="en-US" dirty="0" smtClean="0"/>
              <a:t>Let’s say x1=true, then if you sum</a:t>
            </a:r>
            <a:r>
              <a:rPr lang="en-US" baseline="0" dirty="0" smtClean="0"/>
              <a:t> over all entries in the joint table with x1</a:t>
            </a:r>
            <a:r>
              <a:rPr lang="mr-IN" baseline="0" dirty="0" smtClean="0"/>
              <a:t>…</a:t>
            </a:r>
            <a:r>
              <a:rPr lang="en-US" baseline="0" dirty="0" err="1" smtClean="0"/>
              <a:t>xN</a:t>
            </a:r>
            <a:r>
              <a:rPr lang="en-US" baseline="0" dirty="0" smtClean="0"/>
              <a:t>, where the entry says x=1 is true then you get the probability that x=1 true.</a:t>
            </a:r>
          </a:p>
          <a:p>
            <a:r>
              <a:rPr lang="en-US" baseline="0" dirty="0" smtClean="0"/>
              <a:t>Events don’t have to be as simple as x1=true.  It could be x1=true and x2=false.  Or more combinations of variables </a:t>
            </a:r>
            <a:r>
              <a:rPr lang="en-US" baseline="0" dirty="0" err="1" smtClean="0"/>
              <a:t>coule</a:t>
            </a:r>
            <a:r>
              <a:rPr lang="en-US" baseline="0" dirty="0" smtClean="0"/>
              <a:t> be involved. </a:t>
            </a:r>
          </a:p>
          <a:p>
            <a:endParaRPr lang="en-US" baseline="0" dirty="0" smtClean="0"/>
          </a:p>
          <a:p>
            <a:r>
              <a:rPr lang="en-US" baseline="0" dirty="0" smtClean="0"/>
              <a:t>Look at all of the entries that are consistent with the event. </a:t>
            </a:r>
          </a:p>
          <a:p>
            <a:pPr lvl="1" eaLnBrk="1" hangingPunct="1">
              <a:lnSpc>
                <a:spcPct val="80000"/>
              </a:lnSpc>
            </a:pPr>
            <a:r>
              <a:rPr lang="en-US" sz="2000" dirty="0" smtClean="0"/>
              <a:t>Probability that it’s hot AND sunny?  0.4</a:t>
            </a:r>
          </a:p>
          <a:p>
            <a:pPr lvl="1" eaLnBrk="1" hangingPunct="1">
              <a:lnSpc>
                <a:spcPct val="80000"/>
              </a:lnSpc>
            </a:pPr>
            <a:r>
              <a:rPr lang="en-US" sz="2000" dirty="0" smtClean="0"/>
              <a:t>Probability that it’s hot? 0.5</a:t>
            </a:r>
          </a:p>
          <a:p>
            <a:pPr lvl="1" eaLnBrk="1" hangingPunct="1">
              <a:lnSpc>
                <a:spcPct val="80000"/>
              </a:lnSpc>
            </a:pPr>
            <a:r>
              <a:rPr lang="en-US" sz="2000" dirty="0" smtClean="0"/>
              <a:t>Probability that it’s hot OR sunny? 0.2</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55</a:t>
            </a:fld>
            <a:endParaRPr lang="en-US"/>
          </a:p>
        </p:txBody>
      </p:sp>
    </p:spTree>
    <p:extLst>
      <p:ext uri="{BB962C8B-B14F-4D97-AF65-F5344CB8AC3E}">
        <p14:creationId xmlns:p14="http://schemas.microsoft.com/office/powerpoint/2010/main" val="802003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Marginalize distribution</a:t>
            </a:r>
            <a:r>
              <a:rPr lang="en-US" baseline="0" dirty="0" smtClean="0"/>
              <a:t> means you build a new table for a subset of random variables.</a:t>
            </a:r>
          </a:p>
          <a:p>
            <a:endParaRPr lang="en-US" baseline="0" dirty="0" smtClean="0"/>
          </a:p>
          <a:p>
            <a:r>
              <a:rPr lang="en-US" baseline="0" dirty="0" smtClean="0"/>
              <a:t>This is the general equation.  You can apply it to any number of random variables.  If you had 3 random </a:t>
            </a:r>
            <a:r>
              <a:rPr lang="en-US" baseline="0" dirty="0" err="1" smtClean="0"/>
              <a:t>varaibles</a:t>
            </a:r>
            <a:r>
              <a:rPr lang="en-US" baseline="0" dirty="0" smtClean="0"/>
              <a:t>, you could compute the </a:t>
            </a:r>
            <a:r>
              <a:rPr lang="en-US" baseline="0" dirty="0" err="1" smtClean="0"/>
              <a:t>marginals</a:t>
            </a:r>
            <a:r>
              <a:rPr lang="en-US" baseline="0" dirty="0" smtClean="0"/>
              <a:t> for </a:t>
            </a:r>
          </a:p>
          <a:p>
            <a:r>
              <a:rPr lang="en-US" baseline="0" dirty="0" smtClean="0"/>
              <a:t>Just x1</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x2 and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56</a:t>
            </a:fld>
            <a:endParaRPr lang="en-US"/>
          </a:p>
        </p:txBody>
      </p:sp>
    </p:spTree>
    <p:extLst>
      <p:ext uri="{BB962C8B-B14F-4D97-AF65-F5344CB8AC3E}">
        <p14:creationId xmlns:p14="http://schemas.microsoft.com/office/powerpoint/2010/main" val="16534418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This is the most important concept.  Why because it</a:t>
            </a:r>
            <a:r>
              <a:rPr lang="en-US" baseline="0" dirty="0" smtClean="0"/>
              <a:t> tells us, if we measure something, what does it tell us about the things that we didn’t get to measure.  That’s what conditional probabilities come in.</a:t>
            </a:r>
            <a:endParaRPr lang="en-US" dirty="0" smtClean="0"/>
          </a:p>
          <a:p>
            <a:endParaRPr lang="en-US" dirty="0" smtClean="0"/>
          </a:p>
          <a:p>
            <a:r>
              <a:rPr lang="en-US" dirty="0" smtClean="0"/>
              <a:t>A conditional probability</a:t>
            </a:r>
            <a:r>
              <a:rPr lang="en-US" baseline="0" dirty="0" smtClean="0"/>
              <a:t> that random variable Capital A will take on value lowercase a, given that random variable Capital B takes on value lowercase b.  This is given by the probability of seeing both a and b, divided by the probability of seeing b.</a:t>
            </a:r>
          </a:p>
          <a:p>
            <a:endParaRPr lang="en-US" baseline="0" dirty="0" smtClean="0"/>
          </a:p>
          <a:p>
            <a:r>
              <a:rPr lang="en-US" baseline="0" dirty="0" smtClean="0"/>
              <a:t>[Explain the Venn diagram.]</a:t>
            </a:r>
          </a:p>
          <a:p>
            <a:r>
              <a:rPr lang="en-US" baseline="0" dirty="0" smtClean="0"/>
              <a:t>Write out the equation for P(</a:t>
            </a:r>
            <a:r>
              <a:rPr lang="en-US" baseline="0" dirty="0" err="1" smtClean="0"/>
              <a:t>sun|cold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57</a:t>
            </a:fld>
            <a:endParaRPr lang="en-US"/>
          </a:p>
        </p:txBody>
      </p:sp>
    </p:spTree>
    <p:extLst>
      <p:ext uri="{BB962C8B-B14F-4D97-AF65-F5344CB8AC3E}">
        <p14:creationId xmlns:p14="http://schemas.microsoft.com/office/powerpoint/2010/main" val="141961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Before</a:t>
            </a:r>
            <a:r>
              <a:rPr lang="en-US" baseline="0" dirty="0" smtClean="0"/>
              <a:t> we saw how to go from a joint distribution to a marginal distribution.  Now we’re going to see how to go from a joint distribution to a conditional. </a:t>
            </a:r>
          </a:p>
          <a:p>
            <a:endParaRPr lang="en-US" baseline="0" dirty="0" smtClean="0"/>
          </a:p>
          <a:p>
            <a:r>
              <a:rPr lang="en-US" baseline="0" dirty="0" smtClean="0"/>
              <a:t>A conditional distribution is a consequence of the joint distribution.  We do that just like we did on the previous slide).</a:t>
            </a:r>
          </a:p>
          <a:p>
            <a:endParaRPr lang="en-US" baseline="0" dirty="0" smtClean="0"/>
          </a:p>
          <a:p>
            <a:r>
              <a:rPr lang="en-US" baseline="0" dirty="0" smtClean="0"/>
              <a:t>P(W|T) is a set of tables that can be extracted from the joint distribution P(T, W).</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58</a:t>
            </a:fld>
            <a:endParaRPr lang="en-US"/>
          </a:p>
        </p:txBody>
      </p:sp>
    </p:spTree>
    <p:extLst>
      <p:ext uri="{BB962C8B-B14F-4D97-AF65-F5344CB8AC3E}">
        <p14:creationId xmlns:p14="http://schemas.microsoft.com/office/powerpoint/2010/main" val="1308397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a:t>
            </a:r>
            <a:r>
              <a:rPr lang="en-US" baseline="0" dirty="0" smtClean="0"/>
              <a:t> is probabilistic inference in general?  It’s computing some desired probabilities (usually conditionals), given some input set of probabilities (by default, a large joint distribution).</a:t>
            </a:r>
          </a:p>
          <a:p>
            <a:endParaRPr lang="en-US" baseline="0" dirty="0" smtClean="0"/>
          </a:p>
          <a:p>
            <a:r>
              <a:rPr lang="en-US" baseline="0" dirty="0" smtClean="0"/>
              <a:t>The reason that this is interesting, is that our probability distributions change as we accrue more evidence. </a:t>
            </a:r>
          </a:p>
          <a:p>
            <a:r>
              <a:rPr lang="en-US" baseline="0" dirty="0" smtClean="0"/>
              <a:t>Observing new evidence causes our beliefs to be updated.  Evidence can cause </a:t>
            </a:r>
            <a:r>
              <a:rPr lang="en-US" baseline="0" smtClean="0"/>
              <a:t>the probabilities to go up or to go down.</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59</a:t>
            </a:fld>
            <a:endParaRPr lang="en-US"/>
          </a:p>
        </p:txBody>
      </p:sp>
    </p:spTree>
    <p:extLst>
      <p:ext uri="{BB962C8B-B14F-4D97-AF65-F5344CB8AC3E}">
        <p14:creationId xmlns:p14="http://schemas.microsoft.com/office/powerpoint/2010/main" val="885931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the first procedure that we’ll look at for</a:t>
            </a:r>
            <a:r>
              <a:rPr lang="en-US" baseline="0" dirty="0" smtClean="0"/>
              <a:t> Probabilistic Inference</a:t>
            </a:r>
            <a:r>
              <a:rPr lang="en-US" dirty="0" smtClean="0"/>
              <a:t>.</a:t>
            </a:r>
            <a:r>
              <a:rPr lang="en-US" baseline="0" dirty="0" smtClean="0"/>
              <a:t>  It is called </a:t>
            </a:r>
            <a:r>
              <a:rPr lang="en-US" dirty="0" smtClean="0"/>
              <a:t>Inference by Enumeration</a:t>
            </a:r>
          </a:p>
          <a:p>
            <a:endParaRPr lang="en-US" dirty="0" smtClean="0"/>
          </a:p>
          <a:p>
            <a:r>
              <a:rPr lang="en-US" dirty="0" smtClean="0"/>
              <a:t>We can split up our variables into 3 sets:</a:t>
            </a:r>
          </a:p>
          <a:p>
            <a:r>
              <a:rPr lang="en-US" dirty="0" smtClean="0"/>
              <a:t>1. some evidence variables</a:t>
            </a:r>
            <a:r>
              <a:rPr lang="en-US" baseline="0" dirty="0" smtClean="0"/>
              <a:t> – those are what we’ve observed.</a:t>
            </a:r>
          </a:p>
          <a:p>
            <a:r>
              <a:rPr lang="en-US" baseline="0" dirty="0" smtClean="0"/>
              <a:t>2. The query variables – those are what we want to know about</a:t>
            </a:r>
          </a:p>
          <a:p>
            <a:r>
              <a:rPr lang="en-US" baseline="0" dirty="0" smtClean="0"/>
              <a:t>3. The hidden variables </a:t>
            </a:r>
            <a:r>
              <a:rPr lang="mr-IN" baseline="0" dirty="0" smtClean="0"/>
              <a:t>–</a:t>
            </a:r>
            <a:r>
              <a:rPr lang="en-US" baseline="0" dirty="0" smtClean="0"/>
              <a:t> those appear in the joint distribution, but don’t appear in the previous 2. </a:t>
            </a:r>
          </a:p>
          <a:p>
            <a:endParaRPr lang="en-US" baseline="0" dirty="0" smtClean="0"/>
          </a:p>
          <a:p>
            <a:r>
              <a:rPr lang="en-US" baseline="0" dirty="0" smtClean="0"/>
              <a:t>Here are the 3 steps that we need to do:</a:t>
            </a:r>
          </a:p>
          <a:p>
            <a:r>
              <a:rPr lang="en-US" baseline="0" dirty="0" smtClean="0"/>
              <a:t>Step 1: select all entries that are consistent with the Evidence.</a:t>
            </a:r>
          </a:p>
          <a:p>
            <a:r>
              <a:rPr lang="en-US" baseline="0" dirty="0" smtClean="0"/>
              <a:t>Step 2: Sum out the hidden variables.  Sum over all possible instantiations of the hidden variables.  That leaves us with the joint distribution between the query variable and the evidence variables.</a:t>
            </a:r>
          </a:p>
          <a:p>
            <a:r>
              <a:rPr lang="en-US" baseline="0" dirty="0" smtClean="0"/>
              <a:t>That’s something like P(a, c) = sum over b P(</a:t>
            </a:r>
            <a:r>
              <a:rPr lang="en-US" baseline="0" dirty="0" err="1" smtClean="0"/>
              <a:t>a,b,c</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That’s the same as P(q, e) = sum over h P(</a:t>
            </a:r>
            <a:r>
              <a:rPr lang="en-US" baseline="0" dirty="0" err="1" smtClean="0"/>
              <a:t>q,h,e</a:t>
            </a:r>
            <a:r>
              <a:rPr lang="en-US"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Step 3: Normalize to get the conditional probability.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60</a:t>
            </a:fld>
            <a:endParaRPr lang="en-US"/>
          </a:p>
        </p:txBody>
      </p:sp>
    </p:spTree>
    <p:extLst>
      <p:ext uri="{BB962C8B-B14F-4D97-AF65-F5344CB8AC3E}">
        <p14:creationId xmlns:p14="http://schemas.microsoft.com/office/powerpoint/2010/main" val="1260259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do recover</a:t>
            </a:r>
            <a:r>
              <a:rPr lang="en-US" baseline="0" dirty="0" smtClean="0"/>
              <a:t> the full joint distribution? </a:t>
            </a:r>
          </a:p>
          <a:p>
            <a:r>
              <a:rPr lang="en-US" dirty="0" smtClean="0"/>
              <a:t>P(wet,</a:t>
            </a:r>
            <a:r>
              <a:rPr lang="en-US" baseline="0" dirty="0" smtClean="0"/>
              <a:t> sun) =. </a:t>
            </a:r>
            <a:r>
              <a:rPr lang="en-US" dirty="0" smtClean="0"/>
              <a:t>P(sun) * P(wet</a:t>
            </a:r>
            <a:r>
              <a:rPr lang="en-US" baseline="0" dirty="0" smtClean="0"/>
              <a:t> | sun) = 0.8 * 0.1 = 0.08</a:t>
            </a:r>
          </a:p>
          <a:p>
            <a:r>
              <a:rPr lang="en-US" dirty="0" smtClean="0"/>
              <a:t>P(dry,</a:t>
            </a:r>
            <a:r>
              <a:rPr lang="en-US" baseline="0" dirty="0" smtClean="0"/>
              <a:t> sun) =. </a:t>
            </a:r>
            <a:r>
              <a:rPr lang="en-US" dirty="0" smtClean="0"/>
              <a:t>P(sun) * P(dry</a:t>
            </a:r>
            <a:r>
              <a:rPr lang="en-US" baseline="0" dirty="0" smtClean="0"/>
              <a:t>| sun) = 0.8 * 0.9 = 0.72</a:t>
            </a:r>
          </a:p>
          <a:p>
            <a:r>
              <a:rPr lang="mr-IN" baseline="0" dirty="0" smtClean="0"/>
              <a:t>…</a:t>
            </a:r>
            <a:endParaRPr lang="en-US" baseline="0" dirty="0" smtClean="0"/>
          </a:p>
          <a:p>
            <a:r>
              <a:rPr lang="en-US" dirty="0" smtClean="0"/>
              <a:t>We can compute every entry that way.</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61</a:t>
            </a:fld>
            <a:endParaRPr lang="en-US"/>
          </a:p>
        </p:txBody>
      </p:sp>
    </p:spTree>
    <p:extLst>
      <p:ext uri="{BB962C8B-B14F-4D97-AF65-F5344CB8AC3E}">
        <p14:creationId xmlns:p14="http://schemas.microsoft.com/office/powerpoint/2010/main" val="14777103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apply the</a:t>
            </a:r>
            <a:r>
              <a:rPr lang="en-US" baseline="0" dirty="0" smtClean="0"/>
              <a:t> product rule to more than two variables?  Yes!  It’s called the chain rule.</a:t>
            </a:r>
          </a:p>
          <a:p>
            <a:r>
              <a:rPr lang="en-US" baseline="0" dirty="0" smtClean="0"/>
              <a:t>Here’s the chain rule for 3 variables, x1, x2, x3.  It’s the </a:t>
            </a:r>
            <a:r>
              <a:rPr lang="en-US" baseline="0" dirty="0" err="1" smtClean="0"/>
              <a:t>maginal</a:t>
            </a:r>
            <a:r>
              <a:rPr lang="en-US" baseline="0" dirty="0" smtClean="0"/>
              <a:t> of x1, times the conditional of x2 given x1, times the conditional of x3 given x1 and x2.</a:t>
            </a:r>
          </a:p>
          <a:p>
            <a:r>
              <a:rPr lang="en-US" baseline="0" dirty="0" smtClean="0"/>
              <a:t>We can generalize this to any number of x1 to </a:t>
            </a:r>
            <a:r>
              <a:rPr lang="en-US" baseline="0" dirty="0" err="1" smtClean="0"/>
              <a:t>x_n</a:t>
            </a:r>
            <a:r>
              <a:rPr lang="en-US" baseline="0" dirty="0" smtClean="0"/>
              <a:t> as </a:t>
            </a:r>
            <a:r>
              <a:rPr lang="mr-IN" baseline="0" dirty="0" smtClean="0"/>
              <a:t>…</a:t>
            </a:r>
            <a:r>
              <a:rPr lang="en-US" baseline="0" dirty="0" smtClean="0"/>
              <a:t>.</a:t>
            </a:r>
          </a:p>
          <a:p>
            <a:r>
              <a:rPr lang="en-US" baseline="0" dirty="0" err="1" smtClean="0"/>
              <a:t>i</a:t>
            </a:r>
            <a:r>
              <a:rPr lang="en-US" baseline="0" dirty="0" smtClean="0"/>
              <a:t> = 1	P(x1)</a:t>
            </a:r>
          </a:p>
          <a:p>
            <a:r>
              <a:rPr lang="en-US" dirty="0" smtClean="0"/>
              <a:t>I =</a:t>
            </a:r>
            <a:r>
              <a:rPr lang="en-US" baseline="0" dirty="0" smtClean="0"/>
              <a:t> 2	p(x2|x1)</a:t>
            </a:r>
          </a:p>
          <a:p>
            <a:r>
              <a:rPr lang="en-US" baseline="0" dirty="0" smtClean="0"/>
              <a:t>I = 3	p(x3|x1, x2)</a:t>
            </a:r>
          </a:p>
          <a:p>
            <a:r>
              <a:rPr lang="mr-IN" baseline="0" dirty="0" smtClean="0"/>
              <a:t>…</a:t>
            </a:r>
            <a:endParaRPr lang="en-US" baseline="0" dirty="0" smtClean="0"/>
          </a:p>
          <a:p>
            <a:r>
              <a:rPr lang="en-US" baseline="0" dirty="0" smtClean="0"/>
              <a:t>I = n	p(x_n|x1, x2, </a:t>
            </a:r>
            <a:r>
              <a:rPr lang="mr-IN" baseline="0" dirty="0" smtClean="0"/>
              <a:t>…</a:t>
            </a:r>
            <a:r>
              <a:rPr lang="en-US" baseline="0" dirty="0" smtClean="0"/>
              <a:t>. Xn-1)</a:t>
            </a:r>
          </a:p>
          <a:p>
            <a:r>
              <a:rPr lang="en-US" baseline="0" dirty="0" smtClean="0"/>
              <a:t>Then you take the product of all of those.  You can take any ordering and still apply this chain rule.  There are n! ways of writing the joint over the ordering of n variables.  </a:t>
            </a:r>
          </a:p>
          <a:p>
            <a:endParaRPr lang="en-US" baseline="0" dirty="0" smtClean="0"/>
          </a:p>
          <a:p>
            <a:r>
              <a:rPr lang="en-US" baseline="0" dirty="0" smtClean="0"/>
              <a:t>Why is this always true?  [Write out the equations for P(x1,x2,x3) replacing each conditional with its joint over marginal equivalent and show how the cancel.).</a:t>
            </a:r>
          </a:p>
          <a:p>
            <a:endParaRPr lang="en-US" baseline="0" dirty="0" smtClean="0"/>
          </a:p>
          <a:p>
            <a:r>
              <a:rPr lang="en-US" baseline="0" dirty="0" smtClean="0"/>
              <a:t>P(x1) * P(x2|x1) * p(x3|x2,x1)   rewrites as P(x1) * P(x2,x1)/P(x1) * p(x3,x2,x1)/p(x2,x1).  </a:t>
            </a:r>
          </a:p>
          <a:p>
            <a:r>
              <a:rPr lang="en-US" baseline="0" dirty="0" smtClean="0"/>
              <a:t>Show the cancelation of each numerator and the next term’s denominator.</a:t>
            </a:r>
          </a:p>
          <a:p>
            <a:r>
              <a:rPr lang="en-US" baseline="0" dirty="0" smtClean="0"/>
              <a:t>That leaves p(x3,x2,x1).</a:t>
            </a:r>
          </a:p>
          <a:p>
            <a:r>
              <a:rPr lang="en-US" baseline="0" dirty="0" smtClean="0"/>
              <a:t>If you want, you can prove this by induction.   </a:t>
            </a:r>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62</a:t>
            </a:fld>
            <a:endParaRPr lang="en-US"/>
          </a:p>
        </p:txBody>
      </p:sp>
    </p:spTree>
    <p:extLst>
      <p:ext uri="{BB962C8B-B14F-4D97-AF65-F5344CB8AC3E}">
        <p14:creationId xmlns:p14="http://schemas.microsoft.com/office/powerpoint/2010/main" val="832475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start with the product rule.  Just like the chain rule</a:t>
            </a:r>
            <a:r>
              <a:rPr lang="en-US" baseline="0" dirty="0" smtClean="0"/>
              <a:t> you can write the variables in any order.  </a:t>
            </a:r>
          </a:p>
          <a:p>
            <a:endParaRPr lang="en-US" dirty="0" smtClean="0"/>
          </a:p>
          <a:p>
            <a:r>
              <a:rPr lang="en-US" dirty="0" smtClean="0"/>
              <a:t>Next we divide by p(y)</a:t>
            </a:r>
            <a:r>
              <a:rPr lang="en-US" baseline="0" dirty="0" smtClean="0"/>
              <a:t> </a:t>
            </a:r>
            <a:r>
              <a:rPr lang="en-US" dirty="0" smtClean="0"/>
              <a:t>to get this formula for the conditional probability.</a:t>
            </a:r>
          </a:p>
          <a:p>
            <a:endParaRPr lang="en-US" dirty="0" smtClean="0"/>
          </a:p>
          <a:p>
            <a:r>
              <a:rPr lang="en-US" dirty="0" smtClean="0"/>
              <a:t>Why is this helpful?  Sometimes one</a:t>
            </a:r>
            <a:r>
              <a:rPr lang="en-US" baseline="0" dirty="0" smtClean="0"/>
              <a:t> conditional is much trickier to get than it is to get other conditionals.</a:t>
            </a:r>
          </a:p>
          <a:p>
            <a:endParaRPr lang="en-US" baseline="0" dirty="0" smtClean="0"/>
          </a:p>
          <a:p>
            <a:r>
              <a:rPr lang="en-US" baseline="0" dirty="0" smtClean="0"/>
              <a:t>Very </a:t>
            </a:r>
            <a:r>
              <a:rPr lang="en-US" baseline="0" dirty="0" err="1" smtClean="0"/>
              <a:t>imporant</a:t>
            </a:r>
            <a:r>
              <a:rPr lang="en-US" baseline="0" dirty="0" smtClean="0"/>
              <a:t> for AI in the 1990s.  In fact Fred </a:t>
            </a:r>
            <a:r>
              <a:rPr lang="en-US" baseline="0" dirty="0" err="1" smtClean="0"/>
              <a:t>Jelinek</a:t>
            </a:r>
            <a:r>
              <a:rPr lang="en-US" baseline="0" dirty="0" smtClean="0"/>
              <a:t>, my former boss at JHU, dubbed it the fundamental equation of machine translation. </a:t>
            </a:r>
          </a:p>
          <a:p>
            <a:endParaRPr lang="en-US" baseline="0" dirty="0" smtClean="0"/>
          </a:p>
          <a:p>
            <a:r>
              <a:rPr lang="en-US" baseline="0" dirty="0" smtClean="0"/>
              <a:t>Generalizations of this will be what we study in the next few lectures.</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63</a:t>
            </a:fld>
            <a:endParaRPr lang="en-US"/>
          </a:p>
        </p:txBody>
      </p:sp>
    </p:spTree>
    <p:extLst>
      <p:ext uri="{BB962C8B-B14F-4D97-AF65-F5344CB8AC3E}">
        <p14:creationId xmlns:p14="http://schemas.microsoft.com/office/powerpoint/2010/main" val="203620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N*D</a:t>
            </a:r>
            <a:r>
              <a:rPr lang="en-US" baseline="0" dirty="0" smtClean="0"/>
              <a:t>?  No.</a:t>
            </a:r>
          </a:p>
          <a:p>
            <a:r>
              <a:rPr lang="en-US" baseline="0" dirty="0" smtClean="0"/>
              <a:t>D^N?  Yes.</a:t>
            </a:r>
          </a:p>
          <a:p>
            <a:endParaRPr lang="en-US" baseline="0" dirty="0" smtClean="0"/>
          </a:p>
          <a:p>
            <a:r>
              <a:rPr lang="en-US" baseline="0" dirty="0" smtClean="0"/>
              <a:t>In the next lectures we’re going to see how to work with how to deal with large sets of variables. </a:t>
            </a:r>
            <a:endParaRPr lang="en-US" dirty="0" smtClean="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5</a:t>
            </a:fld>
            <a:endParaRPr lang="en-US"/>
          </a:p>
        </p:txBody>
      </p:sp>
    </p:spTree>
    <p:extLst>
      <p:ext uri="{BB962C8B-B14F-4D97-AF65-F5344CB8AC3E}">
        <p14:creationId xmlns:p14="http://schemas.microsoft.com/office/powerpoint/2010/main" val="332629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What’s the probability that</a:t>
            </a:r>
            <a:r>
              <a:rPr lang="en-US" baseline="0" dirty="0" smtClean="0"/>
              <a:t> meningitis is the cause, given that we have the effect of a stiff neck?    The equation equation works out to be 0.007944 or a bit less than 1%.</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can be used to make</a:t>
            </a:r>
            <a:r>
              <a:rPr lang="en-US" sz="1200" b="0" i="0" u="none" strike="noStrike" kern="1200" baseline="0" dirty="0" smtClean="0">
                <a:solidFill>
                  <a:schemeClr val="tx1"/>
                </a:solidFill>
                <a:effectLst/>
                <a:latin typeface="Arial" charset="0"/>
                <a:ea typeface="+mn-ea"/>
                <a:cs typeface="+mn-cs"/>
              </a:rPr>
              <a:t> decisions?  Should a person with a stiff neck go to the doctor?  It depends on the probabilities and the utilities.  What’s the utility of living with undiagnosed meningitis?  What’s the utility of knowing that you don’t have it after going to the doctor and getting a clean bill of health?  What’s the utility of living without meningitis, if you go and get it treated?</a:t>
            </a:r>
            <a:endParaRPr lang="en-US" sz="1200" b="0" i="0" u="none" strike="noStrike" kern="1200" dirty="0" smtClean="0">
              <a:solidFill>
                <a:schemeClr val="tx1"/>
              </a:solidFill>
              <a:effectLst/>
              <a:latin typeface="Arial" charset="0"/>
              <a:ea typeface="+mn-ea"/>
              <a:cs typeface="+mn-cs"/>
            </a:endParaRPr>
          </a:p>
          <a:p>
            <a:r>
              <a:rPr lang="en-US" baseline="0" dirty="0" smtClean="0"/>
              <a:t>The cost of undiagnosed </a:t>
            </a:r>
            <a:r>
              <a:rPr lang="en-US" sz="1200" b="0" i="0" u="none" strike="noStrike" kern="1200" baseline="0" dirty="0" smtClean="0">
                <a:solidFill>
                  <a:schemeClr val="tx1"/>
                </a:solidFill>
                <a:effectLst/>
                <a:latin typeface="Arial" charset="0"/>
                <a:ea typeface="+mn-ea"/>
                <a:cs typeface="+mn-cs"/>
              </a:rPr>
              <a:t>meningitis may be high, versus the cost of going to the doctor which may just take a little bit of time.</a:t>
            </a:r>
            <a:endParaRPr lang="en-US" baseline="0" dirty="0" smtClean="0"/>
          </a:p>
          <a:p>
            <a:endParaRPr lang="en-US" baseline="0" dirty="0" smtClean="0"/>
          </a:p>
          <a:p>
            <a:r>
              <a:rPr lang="en-US" sz="1200" b="0" i="0" u="none" strike="noStrike" kern="1200" dirty="0" smtClean="0">
                <a:solidFill>
                  <a:schemeClr val="tx1"/>
                </a:solidFill>
                <a:effectLst/>
                <a:latin typeface="Arial" charset="0"/>
                <a:ea typeface="+mn-ea"/>
                <a:cs typeface="+mn-cs"/>
              </a:rPr>
              <a:t>Meningitis is an inflammation of the membranes (meninges) surrounding your brain and spinal cord.</a:t>
            </a:r>
          </a:p>
          <a:p>
            <a:r>
              <a:rPr lang="en-US" sz="1200" b="0" i="0" u="none" strike="noStrike" kern="1200" dirty="0" smtClean="0">
                <a:solidFill>
                  <a:schemeClr val="tx1"/>
                </a:solidFill>
                <a:effectLst/>
                <a:latin typeface="Arial" charset="0"/>
                <a:ea typeface="+mn-ea"/>
                <a:cs typeface="+mn-cs"/>
              </a:rPr>
              <a:t>The swelling from meningitis typically triggers symptoms such as headache, fever and a stiff neck.</a:t>
            </a:r>
          </a:p>
          <a:p>
            <a:r>
              <a:rPr lang="en-US" sz="1200" b="0" i="0" u="none" strike="noStrike" kern="1200" dirty="0" smtClean="0">
                <a:solidFill>
                  <a:schemeClr val="tx1"/>
                </a:solidFill>
                <a:effectLst/>
                <a:latin typeface="Arial" charset="0"/>
                <a:ea typeface="+mn-ea"/>
                <a:cs typeface="+mn-cs"/>
              </a:rPr>
              <a:t>Most cases of meningitis in the United States are caused by a viral infection, but bacterial, parasitic and fungal infections are other causes. Some cases of meningitis improve without treatment in a few weeks. Others can be life-threatening and require emergent antibiotic treatment.</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64</a:t>
            </a:fld>
            <a:endParaRPr lang="en-US"/>
          </a:p>
        </p:txBody>
      </p:sp>
    </p:spTree>
    <p:extLst>
      <p:ext uri="{BB962C8B-B14F-4D97-AF65-F5344CB8AC3E}">
        <p14:creationId xmlns:p14="http://schemas.microsoft.com/office/powerpoint/2010/main" val="1495169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74</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46140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﻿Agents in partially observable environments must be able to keep track of the current state, to  the extent that their sensors allow. In Section 4.4 we showed a methodology for doing that: an  agent maintains a belief state that represents which states of the world are currently possible.  From the belief state and a transition model, the agent can predict how the world might  evolve in the next time step. From the percepts observed and a sensor model, the agent can  update the belief state. This is a pervasive idea: in Chapter 4 belief states were represented by  explicitly enumerated sets of states, whereas in Chapters 7 and 11 they were represented by  logical formulas. Those approaches defined belief states in terms of which world states were  possible, but could say nothing about which states were likely or unlikely. In this chapter, we  use probability theory to quantify the degree of belief in elements of the belief state.  As we show in Section 15.1, time itself is handled in the same way as in Chapter 7: a  changing world is modeled using a variable for each aspect of the world state at each point in  time. The transition and sensor models may be uncertain: the transition model describes the  probability distribution of the variables at time t, given the state of the world at past times,  while the sensor model describes the probability of each percept at time t, given the current  state of the world. Section 15.2 defines the basic inference tasks and describes the general structure of inference algorithms for temporal models. Then we describe three specific  kinds of models: hidden Markov models, </a:t>
            </a:r>
            <a:r>
              <a:rPr lang="en-US" dirty="0" err="1" smtClean="0"/>
              <a:t>Kalman</a:t>
            </a:r>
            <a:r>
              <a:rPr lang="en-US" dirty="0" smtClean="0"/>
              <a:t> filters, and dynamic Bayesian networks (which include hidden Markov models and </a:t>
            </a:r>
            <a:r>
              <a:rPr lang="en-US" dirty="0" err="1" smtClean="0"/>
              <a:t>Kalman</a:t>
            </a:r>
            <a:r>
              <a:rPr lang="en-US" dirty="0" smtClean="0"/>
              <a:t> filters as special cases). Finally,  Section 15.6 examines the problems faced when keeping track of more than one thing. Russell, Stuart. Artificial Intelligence (p. 566). Pearson Education. Kindle Edition. </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75</a:t>
            </a:fld>
            <a:endParaRPr lang="en-US"/>
          </a:p>
        </p:txBody>
      </p:sp>
    </p:spTree>
    <p:extLst>
      <p:ext uri="{BB962C8B-B14F-4D97-AF65-F5344CB8AC3E}">
        <p14:creationId xmlns:p14="http://schemas.microsoft.com/office/powerpoint/2010/main" val="1111203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76</a:t>
            </a:fld>
            <a:endParaRPr lang="en-US"/>
          </a:p>
        </p:txBody>
      </p:sp>
    </p:spTree>
    <p:extLst>
      <p:ext uri="{BB962C8B-B14F-4D97-AF65-F5344CB8AC3E}">
        <p14:creationId xmlns:p14="http://schemas.microsoft.com/office/powerpoint/2010/main" val="1367200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77</a:t>
            </a:fld>
            <a:endParaRPr lang="en-US"/>
          </a:p>
        </p:txBody>
      </p:sp>
    </p:spTree>
    <p:extLst>
      <p:ext uri="{BB962C8B-B14F-4D97-AF65-F5344CB8AC3E}">
        <p14:creationId xmlns:p14="http://schemas.microsoft.com/office/powerpoint/2010/main" val="720149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79</a:t>
            </a:fld>
            <a:endParaRPr lang="en-US" sz="1300"/>
          </a:p>
        </p:txBody>
      </p:sp>
    </p:spTree>
    <p:extLst>
      <p:ext uri="{BB962C8B-B14F-4D97-AF65-F5344CB8AC3E}">
        <p14:creationId xmlns:p14="http://schemas.microsoft.com/office/powerpoint/2010/main" val="1440212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1">
              <a:lnSpc>
                <a:spcPct val="90000"/>
              </a:lnSpc>
            </a:pPr>
            <a:r>
              <a:rPr lang="en-US" sz="2400" dirty="0" smtClean="0">
                <a:ea typeface="ＭＳ Ｐゴシック" pitchFamily="34" charset="-128"/>
              </a:rPr>
              <a:t>Questions to be resolved:</a:t>
            </a:r>
          </a:p>
          <a:p>
            <a:pPr lvl="2">
              <a:lnSpc>
                <a:spcPct val="90000"/>
              </a:lnSpc>
            </a:pPr>
            <a:r>
              <a:rPr lang="en-US" sz="2000" dirty="0" smtClean="0">
                <a:ea typeface="ＭＳ Ｐゴシック" pitchFamily="34" charset="-128"/>
              </a:rPr>
              <a:t>Does this indeed define a joint distribution?</a:t>
            </a:r>
          </a:p>
          <a:p>
            <a:pPr lvl="2">
              <a:lnSpc>
                <a:spcPct val="90000"/>
              </a:lnSpc>
            </a:pPr>
            <a:r>
              <a:rPr lang="en-US" sz="2000" dirty="0" smtClean="0">
                <a:ea typeface="ＭＳ Ｐゴシック" pitchFamily="34" charset="-128"/>
              </a:rPr>
              <a:t>Can every joint distribution be factored this way, or are we making some assumptions about the joint distribution by using this factorization?</a:t>
            </a:r>
          </a:p>
          <a:p>
            <a:endParaRPr lang="en-US" dirty="0"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80</a:t>
            </a:fld>
            <a:endParaRPr lang="en-US" sz="1300"/>
          </a:p>
        </p:txBody>
      </p:sp>
    </p:spTree>
    <p:extLst>
      <p:ext uri="{BB962C8B-B14F-4D97-AF65-F5344CB8AC3E}">
        <p14:creationId xmlns:p14="http://schemas.microsoft.com/office/powerpoint/2010/main" val="12078300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81</a:t>
            </a:fld>
            <a:endParaRPr lang="en-US" sz="1300"/>
          </a:p>
        </p:txBody>
      </p:sp>
    </p:spTree>
    <p:extLst>
      <p:ext uri="{BB962C8B-B14F-4D97-AF65-F5344CB8AC3E}">
        <p14:creationId xmlns:p14="http://schemas.microsoft.com/office/powerpoint/2010/main" val="1954789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457200" y="720725"/>
            <a:ext cx="6400800" cy="3600450"/>
          </a:xfrm>
          <a:ln/>
        </p:spPr>
      </p:sp>
      <p:sp>
        <p:nvSpPr>
          <p:cNvPr id="2355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latin typeface="Arial" pitchFamily="34" charset="0"/>
              <a:ea typeface="ＭＳ Ｐゴシック"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D4DC253-A9A5-4D90-B624-D5BA5845A987}" type="slidenum">
              <a:rPr lang="en-US" sz="1300"/>
              <a:pPr eaLnBrk="1" hangingPunct="1"/>
              <a:t>82</a:t>
            </a:fld>
            <a:endParaRPr lang="en-US" sz="1300"/>
          </a:p>
        </p:txBody>
      </p:sp>
    </p:spTree>
    <p:extLst>
      <p:ext uri="{BB962C8B-B14F-4D97-AF65-F5344CB8AC3E}">
        <p14:creationId xmlns:p14="http://schemas.microsoft.com/office/powerpoint/2010/main" val="199075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=M8MJFrdfGe0</a:t>
            </a:r>
            <a:endParaRPr lang="en-US" dirty="0"/>
          </a:p>
        </p:txBody>
      </p:sp>
      <p:sp>
        <p:nvSpPr>
          <p:cNvPr id="4" name="Slide Number Placeholder 3"/>
          <p:cNvSpPr>
            <a:spLocks noGrp="1"/>
          </p:cNvSpPr>
          <p:nvPr>
            <p:ph type="sldNum" sz="quarter" idx="10"/>
          </p:nvPr>
        </p:nvSpPr>
        <p:spPr/>
        <p:txBody>
          <a:bodyPr/>
          <a:lstStyle/>
          <a:p>
            <a:fld id="{CFD94894-7BFF-0840-BA0E-A60DF2421EB3}" type="slidenum">
              <a:rPr lang="en-US" smtClean="0"/>
              <a:t>84</a:t>
            </a:fld>
            <a:endParaRPr lang="en-US"/>
          </a:p>
        </p:txBody>
      </p:sp>
    </p:spTree>
    <p:extLst>
      <p:ext uri="{BB962C8B-B14F-4D97-AF65-F5344CB8AC3E}">
        <p14:creationId xmlns:p14="http://schemas.microsoft.com/office/powerpoint/2010/main" val="569734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6</a:t>
            </a:fld>
            <a:endParaRPr lang="en-US"/>
          </a:p>
        </p:txBody>
      </p:sp>
    </p:spTree>
    <p:extLst>
      <p:ext uri="{BB962C8B-B14F-4D97-AF65-F5344CB8AC3E}">
        <p14:creationId xmlns:p14="http://schemas.microsoft.com/office/powerpoint/2010/main" val="18058604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1" dirty="0" smtClean="0"/>
              <a:t>minuet</a:t>
            </a:r>
            <a:r>
              <a:rPr lang="en-US" sz="1200" b="0" baseline="0" dirty="0" smtClean="0"/>
              <a:t> = </a:t>
            </a:r>
            <a:r>
              <a:rPr kumimoji="1" lang="en-US" sz="1200" b="0" i="0" u="none" strike="noStrike" kern="1200" dirty="0" smtClean="0">
                <a:solidFill>
                  <a:schemeClr val="tx1"/>
                </a:solidFill>
                <a:effectLst/>
                <a:latin typeface="Arial" pitchFamily="-65" charset="0"/>
                <a:ea typeface="ＭＳ Ｐゴシック" pitchFamily="-65" charset="-128"/>
                <a:cs typeface="ＭＳ Ｐゴシック" pitchFamily="-65" charset="-128"/>
              </a:rPr>
              <a:t>a slow, stately ballroom dance</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85</a:t>
            </a:fld>
            <a:endParaRPr lang="en-US"/>
          </a:p>
        </p:txBody>
      </p:sp>
    </p:spTree>
    <p:extLst>
      <p:ext uri="{BB962C8B-B14F-4D97-AF65-F5344CB8AC3E}">
        <p14:creationId xmlns:p14="http://schemas.microsoft.com/office/powerpoint/2010/main" val="449024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86</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72408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E357E1AA-3B5C-7144-BCE2-DB2BE2D704A0}" type="slidenum">
              <a:rPr lang="en-US"/>
              <a:pPr/>
              <a:t>87</a:t>
            </a:fld>
            <a:endParaRPr lang="en-US"/>
          </a:p>
        </p:txBody>
      </p:sp>
      <p:sp>
        <p:nvSpPr>
          <p:cNvPr id="64515" name="Rectangle 2"/>
          <p:cNvSpPr>
            <a:spLocks noGrp="1" noRot="1" noChangeAspect="1" noChangeArrowheads="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4313609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92223D22-0F96-2447-8062-54A2324D8AD1}" type="slidenum">
              <a:rPr lang="en-US"/>
              <a:pPr/>
              <a:t>88</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764127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89</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6027660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AAAF750-AC54-8649-86DE-2549480B55BA}" type="slidenum">
              <a:rPr lang="en-US"/>
              <a:pPr/>
              <a:t>90</a:t>
            </a:fld>
            <a:endParaRPr lang="en-US"/>
          </a:p>
        </p:txBody>
      </p:sp>
      <p:sp>
        <p:nvSpPr>
          <p:cNvPr id="68611" name="Rectangle 2"/>
          <p:cNvSpPr>
            <a:spLocks noGrp="1" noRot="1" noChangeAspect="1" noChangeArrowheads="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151821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91</a:t>
            </a:fld>
            <a:endParaRPr lang="en-US"/>
          </a:p>
        </p:txBody>
      </p:sp>
      <p:sp>
        <p:nvSpPr>
          <p:cNvPr id="70659" name="Rectangle 2"/>
          <p:cNvSpPr>
            <a:spLocks noGrp="1" noRot="1" noChangeAspect="1" noChangeArrowheads="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9969055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24D5933-64A4-6347-B6F5-7474C2DA1EC7}" type="slidenum">
              <a:rPr lang="en-US"/>
              <a:pPr/>
              <a:t>92</a:t>
            </a:fld>
            <a:endParaRPr lang="en-US"/>
          </a:p>
        </p:txBody>
      </p:sp>
      <p:sp>
        <p:nvSpPr>
          <p:cNvPr id="70659" name="Rectangle 2"/>
          <p:cNvSpPr>
            <a:spLocks noGrp="1" noRot="1" noChangeAspect="1" noChangeArrowheads="1"/>
          </p:cNvSpPr>
          <p:nvPr>
            <p:ph type="sldImg"/>
          </p:nvPr>
        </p:nvSpPr>
        <p:spPr>
          <a:xfrm>
            <a:off x="138113" y="768350"/>
            <a:ext cx="6823075" cy="3838575"/>
          </a:xfrm>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581205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93</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39842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FDB5D5E7-7ECC-C547-B760-70A49FF3CCB1}" type="slidenum">
              <a:rPr lang="en-US"/>
              <a:pPr/>
              <a:t>94</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marL="171450" indent="-171450" eaLnBrk="1" hangingPunct="1">
              <a:buFontTx/>
              <a:buChar char="-"/>
            </a:pPr>
            <a:r>
              <a:rPr lang="en-US" dirty="0" smtClean="0"/>
              <a:t>Sentences</a:t>
            </a:r>
            <a:r>
              <a:rPr lang="en-US" baseline="0" dirty="0" smtClean="0"/>
              <a:t> may not appear</a:t>
            </a:r>
          </a:p>
          <a:p>
            <a:pPr marL="171450" indent="-171450" eaLnBrk="1" hangingPunct="1">
              <a:buFontTx/>
              <a:buChar char="-"/>
            </a:pPr>
            <a:r>
              <a:rPr lang="en-US" baseline="0" dirty="0" smtClean="0"/>
              <a:t>Need a </a:t>
            </a:r>
            <a:r>
              <a:rPr lang="en-US" baseline="0" dirty="0" err="1" smtClean="0"/>
              <a:t>lrage</a:t>
            </a:r>
            <a:r>
              <a:rPr lang="en-US" baseline="0" dirty="0" smtClean="0"/>
              <a:t> data set</a:t>
            </a:r>
          </a:p>
          <a:p>
            <a:pPr marL="171450" indent="-171450" eaLnBrk="1" hangingPunct="1">
              <a:buFontTx/>
              <a:buChar char="-"/>
            </a:pPr>
            <a:r>
              <a:rPr lang="en-US" baseline="0" dirty="0" smtClean="0"/>
              <a:t>Many ways of combining words into sentences</a:t>
            </a:r>
          </a:p>
          <a:p>
            <a:pPr marL="171450" indent="-171450" eaLnBrk="1" hangingPunct="1">
              <a:buFontTx/>
              <a:buChar char="-"/>
            </a:pPr>
            <a:r>
              <a:rPr lang="en-US" b="1" baseline="0" dirty="0" smtClean="0"/>
              <a:t>Never</a:t>
            </a:r>
            <a:r>
              <a:rPr lang="en-US" b="0" baseline="0" dirty="0" smtClean="0"/>
              <a:t> going to have enough data to estimate the probability of a whole sentence</a:t>
            </a:r>
            <a:endParaRPr lang="en-US" b="1" baseline="0" dirty="0" smtClean="0"/>
          </a:p>
        </p:txBody>
      </p:sp>
    </p:spTree>
    <p:extLst>
      <p:ext uri="{BB962C8B-B14F-4D97-AF65-F5344CB8AC3E}">
        <p14:creationId xmlns:p14="http://schemas.microsoft.com/office/powerpoint/2010/main" val="1136809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An</a:t>
            </a:r>
            <a:r>
              <a:rPr lang="en-US" baseline="0" dirty="0" smtClean="0"/>
              <a:t> event is a set of possible outcomes. We compute these by summing over all subsets of variables that are compatible with that event. These are subsets of variables. </a:t>
            </a:r>
          </a:p>
          <a:p>
            <a:r>
              <a:rPr lang="en-US" dirty="0" smtClean="0"/>
              <a:t>Let’s say x1=true, then if you sum</a:t>
            </a:r>
            <a:r>
              <a:rPr lang="en-US" baseline="0" dirty="0" smtClean="0"/>
              <a:t> over all entries in the joint table with x1</a:t>
            </a:r>
            <a:r>
              <a:rPr lang="mr-IN" baseline="0" dirty="0" smtClean="0"/>
              <a:t>…</a:t>
            </a:r>
            <a:r>
              <a:rPr lang="en-US" baseline="0" dirty="0" err="1" smtClean="0"/>
              <a:t>xN</a:t>
            </a:r>
            <a:r>
              <a:rPr lang="en-US" baseline="0" dirty="0" smtClean="0"/>
              <a:t>, where the entry says x=1 is true then you get the probability that x=1 true.</a:t>
            </a:r>
          </a:p>
          <a:p>
            <a:r>
              <a:rPr lang="en-US" baseline="0" dirty="0" smtClean="0"/>
              <a:t>Events don’t have to be as simple as x1=true.  It could be x1=true and x2=false.  Or more combinations of variables </a:t>
            </a:r>
            <a:r>
              <a:rPr lang="en-US" baseline="0" dirty="0" err="1" smtClean="0"/>
              <a:t>coule</a:t>
            </a:r>
            <a:r>
              <a:rPr lang="en-US" baseline="0" dirty="0" smtClean="0"/>
              <a:t> be involved. </a:t>
            </a:r>
          </a:p>
          <a:p>
            <a:endParaRPr lang="en-US" baseline="0" dirty="0" smtClean="0"/>
          </a:p>
          <a:p>
            <a:r>
              <a:rPr lang="en-US" baseline="0" dirty="0" smtClean="0"/>
              <a:t>Look at all of the entries that are consistent with the event. </a:t>
            </a:r>
          </a:p>
          <a:p>
            <a:pPr lvl="1" eaLnBrk="1" hangingPunct="1">
              <a:lnSpc>
                <a:spcPct val="80000"/>
              </a:lnSpc>
            </a:pPr>
            <a:r>
              <a:rPr lang="en-US" sz="2000" dirty="0" smtClean="0"/>
              <a:t>Probability that it’s hot AND sunny?  0.4</a:t>
            </a:r>
          </a:p>
          <a:p>
            <a:pPr lvl="1" eaLnBrk="1" hangingPunct="1">
              <a:lnSpc>
                <a:spcPct val="80000"/>
              </a:lnSpc>
            </a:pPr>
            <a:r>
              <a:rPr lang="en-US" sz="2000" dirty="0" smtClean="0"/>
              <a:t>Probability that it’s hot? 0.5</a:t>
            </a:r>
          </a:p>
          <a:p>
            <a:pPr lvl="1" eaLnBrk="1" hangingPunct="1">
              <a:lnSpc>
                <a:spcPct val="80000"/>
              </a:lnSpc>
            </a:pPr>
            <a:r>
              <a:rPr lang="en-US" sz="2000" dirty="0" smtClean="0"/>
              <a:t>Probability that it’s hot OR sunny? 0.2</a:t>
            </a:r>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7</a:t>
            </a:fld>
            <a:endParaRPr lang="en-US"/>
          </a:p>
        </p:txBody>
      </p:sp>
    </p:spTree>
    <p:extLst>
      <p:ext uri="{BB962C8B-B14F-4D97-AF65-F5344CB8AC3E}">
        <p14:creationId xmlns:p14="http://schemas.microsoft.com/office/powerpoint/2010/main" val="8233023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6C90346-8C42-B949-9ED1-59E585D457E3}" type="slidenum">
              <a:rPr lang="en-US"/>
              <a:pPr/>
              <a:t>98</a:t>
            </a:fld>
            <a:endParaRPr lang="en-US"/>
          </a:p>
        </p:txBody>
      </p:sp>
      <p:sp>
        <p:nvSpPr>
          <p:cNvPr id="76803" name="Rectangle 2"/>
          <p:cNvSpPr>
            <a:spLocks noGrp="1" noRot="1" noChangeAspect="1" noChangeArrowheads="1"/>
          </p:cNvSpPr>
          <p:nvPr>
            <p:ph type="sldImg"/>
          </p:nvPr>
        </p:nvSpPr>
        <p:spPr>
          <a:solidFill>
            <a:srgbClr val="FFFFFF"/>
          </a:solidFill>
          <a:ln/>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a:t>
            </a:r>
            <a:r>
              <a:rPr lang="en-US" sz="1200" kern="1200" dirty="0" err="1" smtClean="0">
                <a:solidFill>
                  <a:schemeClr val="tx1"/>
                </a:solidFill>
                <a:effectLst/>
                <a:latin typeface="+mn-lt"/>
                <a:ea typeface="+mn-ea"/>
                <a:cs typeface="+mn-cs"/>
              </a:rPr>
              <a:t>knowl</a:t>
            </a:r>
            <a:r>
              <a:rPr lang="en-US" sz="1200" kern="1200" dirty="0" smtClean="0">
                <a:solidFill>
                  <a:schemeClr val="tx1"/>
                </a:solidFill>
                <a:effectLst/>
                <a:latin typeface="+mn-lt"/>
                <a:ea typeface="+mn-ea"/>
                <a:cs typeface="+mn-cs"/>
              </a:rPr>
              <a:t>- edge. These arguments led many linguists and computational linguists to ignore work in statistical modeling for decades. </a:t>
            </a:r>
            <a:endParaRPr lang="en-US" dirty="0" smtClean="0">
              <a:effectLst/>
            </a:endParaRPr>
          </a:p>
          <a:p>
            <a:pPr eaLnBrk="1" hangingPunct="1"/>
            <a:endParaRPr lang="en-US" dirty="0"/>
          </a:p>
        </p:txBody>
      </p:sp>
    </p:spTree>
    <p:extLst>
      <p:ext uri="{BB962C8B-B14F-4D97-AF65-F5344CB8AC3E}">
        <p14:creationId xmlns:p14="http://schemas.microsoft.com/office/powerpoint/2010/main" val="1920220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99</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334808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100</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699807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F1DC5F2-6B6E-FD48-8039-2DB790B32523}" type="slidenum">
              <a:rPr lang="en-US"/>
              <a:pPr/>
              <a:t>101</a:t>
            </a:fld>
            <a:endParaRPr lang="en-US"/>
          </a:p>
        </p:txBody>
      </p:sp>
      <p:sp>
        <p:nvSpPr>
          <p:cNvPr id="78851" name="Rectangle 2"/>
          <p:cNvSpPr>
            <a:spLocks noGrp="1" noRot="1" noChangeAspect="1" noChangeArrowheads="1"/>
          </p:cNvSpPr>
          <p:nvPr>
            <p:ph type="sldImg"/>
          </p:nvPr>
        </p:nvSpPr>
        <p:spPr>
          <a:solidFill>
            <a:srgbClr val="FFFFFF"/>
          </a:solidFill>
          <a:ln/>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4968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A61A37D4-2F67-9A41-B61D-68722A521FD4}" type="slidenum">
              <a:rPr lang="en-US"/>
              <a:pPr/>
              <a:t>103</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820520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551B35A-A25C-A94E-9FD5-654338FF1842}" type="slidenum">
              <a:rPr lang="en-US"/>
              <a:pPr/>
              <a:t>104</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560207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F5DA7D60-81B6-1445-80B8-DE5A6AFB51DE}" type="slidenum">
              <a:rPr lang="en-US"/>
              <a:pPr/>
              <a:t>107</a:t>
            </a:fld>
            <a:endParaRPr lang="en-US"/>
          </a:p>
        </p:txBody>
      </p:sp>
      <p:sp>
        <p:nvSpPr>
          <p:cNvPr id="123907" name="Rectangle 2"/>
          <p:cNvSpPr>
            <a:spLocks noGrp="1" noRot="1" noChangeAspect="1" noChangeArrowheads="1"/>
          </p:cNvSpPr>
          <p:nvPr>
            <p:ph type="sldImg"/>
          </p:nvPr>
        </p:nvSpPr>
        <p:spPr>
          <a:solidFill>
            <a:srgbClr val="FFFFFF"/>
          </a:solidFill>
          <a:ln/>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456069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14F729A-4249-1742-AADD-33BB3B70F773}" type="slidenum">
              <a:rPr lang="en-US"/>
              <a:pPr/>
              <a:t>108</a:t>
            </a:fld>
            <a:endParaRPr lang="en-US"/>
          </a:p>
        </p:txBody>
      </p:sp>
      <p:sp>
        <p:nvSpPr>
          <p:cNvPr id="125955" name="Rectangle 2"/>
          <p:cNvSpPr>
            <a:spLocks noGrp="1" noRot="1" noChangeAspect="1" noChangeArrowheads="1"/>
          </p:cNvSpPr>
          <p:nvPr>
            <p:ph type="sldImg"/>
          </p:nvPr>
        </p:nvSpPr>
        <p:spPr>
          <a:xfrm>
            <a:off x="138113" y="768350"/>
            <a:ext cx="6823075" cy="3838575"/>
          </a:xfrm>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10519246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4859A4C-9875-4B42-BF3D-1C5A14F9F2BD}" type="slidenum">
              <a:rPr lang="en-US"/>
              <a:pPr/>
              <a:t>109</a:t>
            </a:fld>
            <a:endParaRPr lang="en-US"/>
          </a:p>
        </p:txBody>
      </p:sp>
      <p:sp>
        <p:nvSpPr>
          <p:cNvPr id="128003" name="Rectangle 2"/>
          <p:cNvSpPr>
            <a:spLocks noGrp="1" noRot="1" noChangeAspect="1" noChangeArrowheads="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377906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BBE7A258-057A-1F47-A835-7E9E58AEF94B}" type="slidenum">
              <a:rPr lang="en-US"/>
              <a:pPr/>
              <a:t>110</a:t>
            </a:fld>
            <a:endParaRPr lang="en-US"/>
          </a:p>
        </p:txBody>
      </p:sp>
      <p:sp>
        <p:nvSpPr>
          <p:cNvPr id="130051" name="Rectangle 2"/>
          <p:cNvSpPr>
            <a:spLocks noGrp="1" noRot="1" noChangeAspect="1" noChangeArrowheads="1"/>
          </p:cNvSpPr>
          <p:nvPr>
            <p:ph type="sldImg"/>
          </p:nvPr>
        </p:nvSpPr>
        <p:spPr>
          <a:xfrm>
            <a:off x="138113" y="768350"/>
            <a:ext cx="6823075" cy="3838575"/>
          </a:xfrm>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804119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Marginalize distribution</a:t>
            </a:r>
            <a:r>
              <a:rPr lang="en-US" baseline="0" dirty="0" smtClean="0"/>
              <a:t> means you build a new table for a subset of random variables.</a:t>
            </a:r>
          </a:p>
          <a:p>
            <a:endParaRPr lang="en-US" baseline="0" dirty="0" smtClean="0"/>
          </a:p>
          <a:p>
            <a:r>
              <a:rPr lang="en-US" baseline="0" dirty="0" smtClean="0"/>
              <a:t>This is the general equation.  You can apply it to any number of random variables.  If you had 3 random </a:t>
            </a:r>
            <a:r>
              <a:rPr lang="en-US" baseline="0" dirty="0" err="1" smtClean="0"/>
              <a:t>varaibles</a:t>
            </a:r>
            <a:r>
              <a:rPr lang="en-US" baseline="0" dirty="0" smtClean="0"/>
              <a:t>, you could compute the </a:t>
            </a:r>
            <a:r>
              <a:rPr lang="en-US" baseline="0" dirty="0" err="1" smtClean="0"/>
              <a:t>marginals</a:t>
            </a:r>
            <a:r>
              <a:rPr lang="en-US" baseline="0" dirty="0" smtClean="0"/>
              <a:t> for </a:t>
            </a:r>
          </a:p>
          <a:p>
            <a:r>
              <a:rPr lang="en-US" baseline="0" dirty="0" smtClean="0"/>
              <a:t>Just x1</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Just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x2</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x2 and x3</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x1 and x3</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8</a:t>
            </a:fld>
            <a:endParaRPr lang="en-US"/>
          </a:p>
        </p:txBody>
      </p:sp>
    </p:spTree>
    <p:extLst>
      <p:ext uri="{BB962C8B-B14F-4D97-AF65-F5344CB8AC3E}">
        <p14:creationId xmlns:p14="http://schemas.microsoft.com/office/powerpoint/2010/main" val="1410582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This is the most important concept.  Why because it</a:t>
            </a:r>
            <a:r>
              <a:rPr lang="en-US" baseline="0" dirty="0" smtClean="0"/>
              <a:t> tells us, if we measure something, what does it tell us about the things that we didn’t get to measure.  That’s what conditional probabilities come in.</a:t>
            </a:r>
            <a:endParaRPr lang="en-US" dirty="0" smtClean="0"/>
          </a:p>
          <a:p>
            <a:endParaRPr lang="en-US" dirty="0" smtClean="0"/>
          </a:p>
          <a:p>
            <a:r>
              <a:rPr lang="en-US" dirty="0" smtClean="0"/>
              <a:t>A conditional probability</a:t>
            </a:r>
            <a:r>
              <a:rPr lang="en-US" baseline="0" dirty="0" smtClean="0"/>
              <a:t> that random variable Capital A will take on value lowercase a, given that random variable Capital B takes on value lowercase b.  This is given by the probability of seeing both a and b, divided by the probability of seeing b.</a:t>
            </a:r>
          </a:p>
          <a:p>
            <a:endParaRPr lang="en-US" baseline="0" dirty="0" smtClean="0"/>
          </a:p>
          <a:p>
            <a:r>
              <a:rPr lang="en-US" baseline="0" dirty="0" smtClean="0"/>
              <a:t>[Explain the Venn diagram.]</a:t>
            </a:r>
          </a:p>
          <a:p>
            <a:r>
              <a:rPr lang="en-US" baseline="0" dirty="0" smtClean="0"/>
              <a:t>Write out the equation for P(</a:t>
            </a:r>
            <a:r>
              <a:rPr lang="en-US" baseline="0" dirty="0" err="1" smtClean="0"/>
              <a:t>sun|cold</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9</a:t>
            </a:fld>
            <a:endParaRPr lang="en-US"/>
          </a:p>
        </p:txBody>
      </p:sp>
    </p:spTree>
    <p:extLst>
      <p:ext uri="{BB962C8B-B14F-4D97-AF65-F5344CB8AC3E}">
        <p14:creationId xmlns:p14="http://schemas.microsoft.com/office/powerpoint/2010/main" val="425252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Before</a:t>
            </a:r>
            <a:r>
              <a:rPr lang="en-US" baseline="0" dirty="0" smtClean="0"/>
              <a:t> we saw how to go from a joint distribution to a marginal distribution.  Now we’re going to see how to go from a joint distribution to a conditional. </a:t>
            </a:r>
          </a:p>
          <a:p>
            <a:endParaRPr lang="en-US" baseline="0" dirty="0" smtClean="0"/>
          </a:p>
          <a:p>
            <a:r>
              <a:rPr lang="en-US" baseline="0" dirty="0" smtClean="0"/>
              <a:t>A conditional distribution is a consequence of the joint distribution.  We do that just like we did on the previous slide).</a:t>
            </a:r>
          </a:p>
          <a:p>
            <a:endParaRPr lang="en-US" baseline="0" dirty="0" smtClean="0"/>
          </a:p>
          <a:p>
            <a:r>
              <a:rPr lang="en-US" baseline="0" dirty="0" smtClean="0"/>
              <a:t>P(W|T) is a set of tables that can be extracted from the joint distribution P(T, W).</a:t>
            </a:r>
            <a:endParaRPr lang="en-US" dirty="0"/>
          </a:p>
        </p:txBody>
      </p:sp>
      <p:sp>
        <p:nvSpPr>
          <p:cNvPr id="4" name="Slide Number Placeholder 3"/>
          <p:cNvSpPr>
            <a:spLocks noGrp="1"/>
          </p:cNvSpPr>
          <p:nvPr>
            <p:ph type="sldNum" sz="quarter" idx="10"/>
          </p:nvPr>
        </p:nvSpPr>
        <p:spPr/>
        <p:txBody>
          <a:bodyPr/>
          <a:lstStyle/>
          <a:p>
            <a:pPr>
              <a:defRPr/>
            </a:pPr>
            <a:fld id="{4B81D889-D7E9-4039-B45C-464273848925}" type="slidenum">
              <a:rPr lang="en-US" smtClean="0"/>
              <a:pPr>
                <a:defRPr/>
              </a:pPr>
              <a:t>10</a:t>
            </a:fld>
            <a:endParaRPr lang="en-US"/>
          </a:p>
        </p:txBody>
      </p:sp>
    </p:spTree>
    <p:extLst>
      <p:ext uri="{BB962C8B-B14F-4D97-AF65-F5344CB8AC3E}">
        <p14:creationId xmlns:p14="http://schemas.microsoft.com/office/powerpoint/2010/main" val="267657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C5ADABA8-4680-42FF-B10E-AE1FC3D1E355}"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210310-2E6D-4EA4-A70B-C328C85CE24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0CB455C-2F30-403D-8294-12A3DB8E9C4F}"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18BB908-676B-418D-A0F9-ADA2F5DFB00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5BDCFCB-D7C5-4C75-A1E1-65873653C07F}"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DDC6CEC-5ACE-4C3E-B007-68E11368228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B49AE46-61FD-4518-BCFE-BA431E715379}"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FDCFAF4E-C055-4FE6-A9E8-15AB39EB0F93}"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8F14710-EB38-4062-9830-60CCA75232E5}"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E1E0DB1-D860-4CA1-A6A1-6DFDDFDEC212}"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B9DFEB-451B-4D89-A1CD-CEA9DA588C4E}"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4E5CA303-B04A-41A5-A1FA-65C0783B1EAF}"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slideLayout" Target="../slideLayouts/slideLayout2.xml"/><Relationship Id="rId6" Type="http://schemas.openxmlformats.org/officeDocument/2006/relationships/notesSlide" Target="../notesSlides/notesSlide9.xml"/><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18.png"/><Relationship Id="rId10" Type="http://schemas.openxmlformats.org/officeDocument/2006/relationships/image" Target="../media/image34.png"/><Relationship Id="rId1" Type="http://schemas.openxmlformats.org/officeDocument/2006/relationships/tags" Target="../tags/tag34.xml"/><Relationship Id="rId2" Type="http://schemas.openxmlformats.org/officeDocument/2006/relationships/tags" Target="../tags/tag35.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140.png"/><Relationship Id="rId5" Type="http://schemas.openxmlformats.org/officeDocument/2006/relationships/oleObject" Target="../embeddings/oleObject3.bin"/><Relationship Id="rId6" Type="http://schemas.openxmlformats.org/officeDocument/2006/relationships/image" Target="../media/image141.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oleObject4.bin"/><Relationship Id="rId5" Type="http://schemas.openxmlformats.org/officeDocument/2006/relationships/image" Target="../media/image142.emf"/><Relationship Id="rId6" Type="http://schemas.openxmlformats.org/officeDocument/2006/relationships/oleObject" Target="../embeddings/oleObject5.bin"/><Relationship Id="rId7" Type="http://schemas.openxmlformats.org/officeDocument/2006/relationships/image" Target="../media/image14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144.png"/><Relationship Id="rId5" Type="http://schemas.openxmlformats.org/officeDocument/2006/relationships/oleObject" Target="../embeddings/oleObject6.bin"/><Relationship Id="rId6" Type="http://schemas.openxmlformats.org/officeDocument/2006/relationships/image" Target="../media/image143.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7.bin"/><Relationship Id="rId5" Type="http://schemas.openxmlformats.org/officeDocument/2006/relationships/image" Target="../media/image145.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www.speech.sri.com/projects/srilm/" TargetMode="External"/><Relationship Id="rId4" Type="http://schemas.openxmlformats.org/officeDocument/2006/relationships/hyperlink" Target="https://kheafield.com/code/kenlm/" TargetMode="External"/><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6.tiff"/><Relationship Id="rId4" Type="http://schemas.openxmlformats.org/officeDocument/2006/relationships/image" Target="../media/image147.tif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googleresearch.blogspot.com/2006/08/all-our-n-gram-are-belong-to-you.html" TargetMode="External"/></Relationships>
</file>

<file path=ppt/slides/_rels/slide12.xml.rels><?xml version="1.0" encoding="UTF-8" standalone="yes"?>
<Relationships xmlns="http://schemas.openxmlformats.org/package/2006/relationships"><Relationship Id="rId9" Type="http://schemas.openxmlformats.org/officeDocument/2006/relationships/tags" Target="../tags/tag46.xml"/><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 Id="rId23" Type="http://schemas.openxmlformats.org/officeDocument/2006/relationships/image" Target="../media/image46.png"/><Relationship Id="rId24" Type="http://schemas.openxmlformats.org/officeDocument/2006/relationships/image" Target="../media/image47.emf"/><Relationship Id="rId10" Type="http://schemas.openxmlformats.org/officeDocument/2006/relationships/tags" Target="../tags/tag47.xml"/><Relationship Id="rId11" Type="http://schemas.openxmlformats.org/officeDocument/2006/relationships/slideLayout" Target="../slideLayouts/slideLayout2.xml"/><Relationship Id="rId12" Type="http://schemas.openxmlformats.org/officeDocument/2006/relationships/notesSlide" Target="../notesSlides/notesSlide11.xml"/><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tags" Target="../tags/tag43.xml"/><Relationship Id="rId7" Type="http://schemas.openxmlformats.org/officeDocument/2006/relationships/tags" Target="../tags/tag44.xml"/><Relationship Id="rId8" Type="http://schemas.openxmlformats.org/officeDocument/2006/relationships/tags" Target="../tags/tag45.xml"/></Relationships>
</file>

<file path=ppt/slides/_rels/slide13.xml.rels><?xml version="1.0" encoding="UTF-8" standalone="yes"?>
<Relationships xmlns="http://schemas.openxmlformats.org/package/2006/relationships"><Relationship Id="rId3" Type="http://schemas.openxmlformats.org/officeDocument/2006/relationships/tags" Target="../tags/tag50.xml"/><Relationship Id="rId4" Type="http://schemas.openxmlformats.org/officeDocument/2006/relationships/tags" Target="../tags/tag51.xml"/><Relationship Id="rId5" Type="http://schemas.openxmlformats.org/officeDocument/2006/relationships/slideLayout" Target="../slideLayouts/slideLayout2.xml"/><Relationship Id="rId6" Type="http://schemas.openxmlformats.org/officeDocument/2006/relationships/notesSlide" Target="../notesSlides/notesSlide12.xml"/><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png"/><Relationship Id="rId10" Type="http://schemas.openxmlformats.org/officeDocument/2006/relationships/image" Target="../media/image50.png"/><Relationship Id="rId1" Type="http://schemas.openxmlformats.org/officeDocument/2006/relationships/tags" Target="../tags/tag48.xml"/><Relationship Id="rId2" Type="http://schemas.openxmlformats.org/officeDocument/2006/relationships/tags" Target="../tags/tag4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tags" Target="../tags/tag52.xml"/><Relationship Id="rId2" Type="http://schemas.openxmlformats.org/officeDocument/2006/relationships/tags" Target="../tags/tag53.xml"/></Relationships>
</file>

<file path=ppt/slides/_rels/slide15.xml.rels><?xml version="1.0" encoding="UTF-8" standalone="yes"?>
<Relationships xmlns="http://schemas.openxmlformats.org/package/2006/relationships"><Relationship Id="rId3" Type="http://schemas.openxmlformats.org/officeDocument/2006/relationships/tags" Target="../tags/tag56.xml"/><Relationship Id="rId4" Type="http://schemas.openxmlformats.org/officeDocument/2006/relationships/slideLayout" Target="../slideLayouts/slideLayout2.xml"/><Relationship Id="rId5" Type="http://schemas.openxmlformats.org/officeDocument/2006/relationships/notesSlide" Target="../notesSlides/notesSlide14.xml"/><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hyperlink" Target="http://en.wikipedia.org/wiki/Image:Thomasbayes.jpg" TargetMode="External"/><Relationship Id="rId10" Type="http://schemas.openxmlformats.org/officeDocument/2006/relationships/image" Target="../media/image56.jpeg"/><Relationship Id="rId1" Type="http://schemas.openxmlformats.org/officeDocument/2006/relationships/tags" Target="../tags/tag54.xml"/><Relationship Id="rId2" Type="http://schemas.openxmlformats.org/officeDocument/2006/relationships/tags" Target="../tags/tag55.xml"/></Relationships>
</file>

<file path=ppt/slides/_rels/slide16.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slideLayout" Target="../slideLayouts/slideLayout2.xml"/><Relationship Id="rId5" Type="http://schemas.openxmlformats.org/officeDocument/2006/relationships/image" Target="../media/image62.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3.emf"/><Relationship Id="rId1" Type="http://schemas.openxmlformats.org/officeDocument/2006/relationships/tags" Target="../tags/tag57.xml"/><Relationship Id="rId2" Type="http://schemas.openxmlformats.org/officeDocument/2006/relationships/tags" Target="../tags/tag58.xml"/></Relationships>
</file>

<file path=ppt/slides/_rels/slide18.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 Type="http://schemas.openxmlformats.org/officeDocument/2006/relationships/tags" Target="../tags/tag60.xml"/><Relationship Id="rId2" Type="http://schemas.openxmlformats.org/officeDocument/2006/relationships/tags" Target="../tags/tag61.xml"/><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tags" Target="../tags/tag64.xml"/><Relationship Id="rId6" Type="http://schemas.openxmlformats.org/officeDocument/2006/relationships/tags" Target="../tags/tag65.xml"/><Relationship Id="rId7" Type="http://schemas.openxmlformats.org/officeDocument/2006/relationships/slideLayout" Target="../slideLayouts/slideLayout2.xm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2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tags" Target="../tags/tag66.xml"/><Relationship Id="rId2" Type="http://schemas.openxmlformats.org/officeDocument/2006/relationships/tags" Target="../tags/tag67.xml"/><Relationship Id="rId3" Type="http://schemas.openxmlformats.org/officeDocument/2006/relationships/tags" Target="../tags/tag68.xml"/><Relationship Id="rId4" Type="http://schemas.openxmlformats.org/officeDocument/2006/relationships/tags" Target="../tags/tag69.xml"/><Relationship Id="rId5" Type="http://schemas.openxmlformats.org/officeDocument/2006/relationships/tags" Target="../tags/tag70.xml"/><Relationship Id="rId6" Type="http://schemas.openxmlformats.org/officeDocument/2006/relationships/tags" Target="../tags/tag71.xml"/><Relationship Id="rId7" Type="http://schemas.openxmlformats.org/officeDocument/2006/relationships/slideLayout" Target="../slideLayouts/slideLayout2.xml"/><Relationship Id="rId8" Type="http://schemas.openxmlformats.org/officeDocument/2006/relationships/image" Target="../media/image76.png"/><Relationship Id="rId9" Type="http://schemas.openxmlformats.org/officeDocument/2006/relationships/image" Target="../media/image53.png"/><Relationship Id="rId10"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tags" Target="../tags/tag74.xml"/><Relationship Id="rId4" Type="http://schemas.openxmlformats.org/officeDocument/2006/relationships/slideLayout" Target="../slideLayouts/slideLayout2.xml"/><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1" Type="http://schemas.openxmlformats.org/officeDocument/2006/relationships/tags" Target="../tags/tag72.xml"/><Relationship Id="rId2" Type="http://schemas.openxmlformats.org/officeDocument/2006/relationships/tags" Target="../tags/tag7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tags" Target="../tags/tag77.xml"/><Relationship Id="rId4" Type="http://schemas.openxmlformats.org/officeDocument/2006/relationships/slideLayout" Target="../slideLayouts/slideLayout2.xml"/><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tags" Target="../tags/tag75.xml"/><Relationship Id="rId2" Type="http://schemas.openxmlformats.org/officeDocument/2006/relationships/tags" Target="../tags/tag7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91.png"/><Relationship Id="rId6" Type="http://schemas.openxmlformats.org/officeDocument/2006/relationships/image" Target="../media/image92.png"/><Relationship Id="rId1" Type="http://schemas.openxmlformats.org/officeDocument/2006/relationships/tags" Target="../tags/tag78.xml"/><Relationship Id="rId2" Type="http://schemas.openxmlformats.org/officeDocument/2006/relationships/tags" Target="../tags/tag7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emf"/><Relationship Id="rId8" Type="http://schemas.openxmlformats.org/officeDocument/2006/relationships/image" Target="../media/image94.emf"/><Relationship Id="rId1" Type="http://schemas.openxmlformats.org/officeDocument/2006/relationships/tags" Target="../tags/tag80.xml"/><Relationship Id="rId2" Type="http://schemas.openxmlformats.org/officeDocument/2006/relationships/tags" Target="../tags/tag81.xml"/></Relationships>
</file>

<file path=ppt/slides/_rels/slide33.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image" Target="../media/image101.emf"/><Relationship Id="rId6" Type="http://schemas.openxmlformats.org/officeDocument/2006/relationships/image" Target="../media/image102.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94.emf"/><Relationship Id="rId4" Type="http://schemas.openxmlformats.org/officeDocument/2006/relationships/image" Target="../media/image103.emf"/><Relationship Id="rId5" Type="http://schemas.openxmlformats.org/officeDocument/2006/relationships/image" Target="../media/image104.emf"/><Relationship Id="rId6" Type="http://schemas.openxmlformats.org/officeDocument/2006/relationships/image" Target="../media/image105.emf"/><Relationship Id="rId7"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image" Target="../media/image9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tags" Target="../tags/tag82.xml"/><Relationship Id="rId2" Type="http://schemas.openxmlformats.org/officeDocument/2006/relationships/tags" Target="../tags/tag83.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emf"/><Relationship Id="rId6" Type="http://schemas.openxmlformats.org/officeDocument/2006/relationships/image" Target="../media/image114.emf"/><Relationship Id="rId7" Type="http://schemas.openxmlformats.org/officeDocument/2006/relationships/image" Target="../media/image115.emf"/><Relationship Id="rId1" Type="http://schemas.openxmlformats.org/officeDocument/2006/relationships/tags" Target="../tags/tag84.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png"/><Relationship Id="rId18" Type="http://schemas.openxmlformats.org/officeDocument/2006/relationships/image" Target="../media/image11.png"/><Relationship Id="rId19" Type="http://schemas.openxmlformats.org/officeDocument/2006/relationships/image" Target="../media/image12.png"/><Relationship Id="rId1" Type="http://schemas.openxmlformats.org/officeDocument/2006/relationships/tags" Target="../tags/tag2.xml"/><Relationship Id="rId2" Type="http://schemas.openxmlformats.org/officeDocument/2006/relationships/tags" Target="../tags/tag3.xml"/><Relationship Id="rId3" Type="http://schemas.openxmlformats.org/officeDocument/2006/relationships/tags" Target="../tags/tag4.xml"/><Relationship Id="rId4" Type="http://schemas.openxmlformats.org/officeDocument/2006/relationships/tags" Target="../tags/tag5.xml"/><Relationship Id="rId5" Type="http://schemas.openxmlformats.org/officeDocument/2006/relationships/tags" Target="../tags/tag6.xml"/><Relationship Id="rId6" Type="http://schemas.openxmlformats.org/officeDocument/2006/relationships/tags" Target="../tags/tag7.xml"/><Relationship Id="rId7" Type="http://schemas.openxmlformats.org/officeDocument/2006/relationships/tags" Target="../tags/tag8.xml"/><Relationship Id="rId8" Type="http://schemas.openxmlformats.org/officeDocument/2006/relationships/tags" Target="../tags/tag9.xml"/><Relationship Id="rId9" Type="http://schemas.openxmlformats.org/officeDocument/2006/relationships/tags" Target="../tags/tag10.xml"/><Relationship Id="rId10"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tags" Target="../tags/tag93.xml"/><Relationship Id="rId20" Type="http://schemas.openxmlformats.org/officeDocument/2006/relationships/image" Target="../media/image122.png"/><Relationship Id="rId21" Type="http://schemas.openxmlformats.org/officeDocument/2006/relationships/image" Target="../media/image123.png"/><Relationship Id="rId22" Type="http://schemas.openxmlformats.org/officeDocument/2006/relationships/image" Target="../media/image124.png"/><Relationship Id="rId23" Type="http://schemas.openxmlformats.org/officeDocument/2006/relationships/image" Target="../media/image125.png"/><Relationship Id="rId10" Type="http://schemas.openxmlformats.org/officeDocument/2006/relationships/tags" Target="../tags/tag94.xml"/><Relationship Id="rId11" Type="http://schemas.openxmlformats.org/officeDocument/2006/relationships/tags" Target="../tags/tag95.xml"/><Relationship Id="rId12" Type="http://schemas.openxmlformats.org/officeDocument/2006/relationships/tags" Target="../tags/tag96.xml"/><Relationship Id="rId13" Type="http://schemas.openxmlformats.org/officeDocument/2006/relationships/slideLayout" Target="../slideLayouts/slideLayout2.xml"/><Relationship Id="rId14" Type="http://schemas.openxmlformats.org/officeDocument/2006/relationships/image" Target="../media/image116.png"/><Relationship Id="rId15" Type="http://schemas.openxmlformats.org/officeDocument/2006/relationships/image" Target="../media/image117.png"/><Relationship Id="rId16" Type="http://schemas.openxmlformats.org/officeDocument/2006/relationships/image" Target="../media/image118.png"/><Relationship Id="rId17" Type="http://schemas.openxmlformats.org/officeDocument/2006/relationships/image" Target="../media/image119.png"/><Relationship Id="rId18" Type="http://schemas.openxmlformats.org/officeDocument/2006/relationships/image" Target="../media/image120.png"/><Relationship Id="rId19" Type="http://schemas.openxmlformats.org/officeDocument/2006/relationships/image" Target="../media/image121.png"/><Relationship Id="rId1" Type="http://schemas.openxmlformats.org/officeDocument/2006/relationships/tags" Target="../tags/tag85.xml"/><Relationship Id="rId2" Type="http://schemas.openxmlformats.org/officeDocument/2006/relationships/tags" Target="../tags/tag86.xml"/><Relationship Id="rId3" Type="http://schemas.openxmlformats.org/officeDocument/2006/relationships/tags" Target="../tags/tag87.xml"/><Relationship Id="rId4" Type="http://schemas.openxmlformats.org/officeDocument/2006/relationships/tags" Target="../tags/tag88.xml"/><Relationship Id="rId5" Type="http://schemas.openxmlformats.org/officeDocument/2006/relationships/tags" Target="../tags/tag89.xml"/><Relationship Id="rId6" Type="http://schemas.openxmlformats.org/officeDocument/2006/relationships/tags" Target="../tags/tag90.xml"/><Relationship Id="rId7" Type="http://schemas.openxmlformats.org/officeDocument/2006/relationships/tags" Target="../tags/tag91.xml"/><Relationship Id="rId8" Type="http://schemas.openxmlformats.org/officeDocument/2006/relationships/tags" Target="../tags/tag9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1.mp4"/><Relationship Id="rId2" Type="http://schemas.openxmlformats.org/officeDocument/2006/relationships/video" Target="../media/media1.mp4"/></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2.mp4"/><Relationship Id="rId2" Type="http://schemas.openxmlformats.org/officeDocument/2006/relationships/video" Target="../media/media2.mp4"/></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6.png"/><Relationship Id="rId1" Type="http://schemas.microsoft.com/office/2007/relationships/media" Target="../media/media3.mp4"/><Relationship Id="rId2" Type="http://schemas.openxmlformats.org/officeDocument/2006/relationships/video" Target="../media/media3.mp4"/></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emf"/><Relationship Id="rId3" Type="http://schemas.openxmlformats.org/officeDocument/2006/relationships/image" Target="../media/image128.emf"/></Relationships>
</file>

<file path=ppt/slides/_rels/slide45.x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31.emf"/><Relationship Id="rId6" Type="http://schemas.openxmlformats.org/officeDocument/2006/relationships/image" Target="../media/image132.emf"/><Relationship Id="rId7" Type="http://schemas.openxmlformats.org/officeDocument/2006/relationships/image" Target="../media/image133.emf"/><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jpeg"/></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 Type="http://schemas.openxmlformats.org/officeDocument/2006/relationships/tags" Target="../tags/tag11.x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tags" Target="../tags/tag16.xml"/><Relationship Id="rId7" Type="http://schemas.openxmlformats.org/officeDocument/2006/relationships/slideLayout" Target="../slideLayouts/slideLayout2.xml"/><Relationship Id="rId8" Type="http://schemas.openxmlformats.org/officeDocument/2006/relationships/notesSlide" Target="../notesSlides/notesSlide4.xml"/><Relationship Id="rId9" Type="http://schemas.openxmlformats.org/officeDocument/2006/relationships/image" Target="../media/image13.png"/><Relationship Id="rId10"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tiff"/></Relationships>
</file>

<file path=ppt/slides/_rels/slide52.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png"/><Relationship Id="rId18" Type="http://schemas.openxmlformats.org/officeDocument/2006/relationships/image" Target="../media/image11.png"/><Relationship Id="rId19" Type="http://schemas.openxmlformats.org/officeDocument/2006/relationships/image" Target="../media/image12.png"/><Relationship Id="rId1" Type="http://schemas.openxmlformats.org/officeDocument/2006/relationships/tags" Target="../tags/tag97.xml"/><Relationship Id="rId2" Type="http://schemas.openxmlformats.org/officeDocument/2006/relationships/tags" Target="../tags/tag98.xml"/><Relationship Id="rId3" Type="http://schemas.openxmlformats.org/officeDocument/2006/relationships/tags" Target="../tags/tag99.xml"/><Relationship Id="rId4" Type="http://schemas.openxmlformats.org/officeDocument/2006/relationships/tags" Target="../tags/tag100.xml"/><Relationship Id="rId5" Type="http://schemas.openxmlformats.org/officeDocument/2006/relationships/tags" Target="../tags/tag101.xml"/><Relationship Id="rId6" Type="http://schemas.openxmlformats.org/officeDocument/2006/relationships/tags" Target="../tags/tag102.xml"/><Relationship Id="rId7" Type="http://schemas.openxmlformats.org/officeDocument/2006/relationships/tags" Target="../tags/tag103.xml"/><Relationship Id="rId8" Type="http://schemas.openxmlformats.org/officeDocument/2006/relationships/tags" Target="../tags/tag104.xml"/><Relationship Id="rId9" Type="http://schemas.openxmlformats.org/officeDocument/2006/relationships/tags" Target="../tags/tag105.xml"/><Relationship Id="rId10"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 Type="http://schemas.openxmlformats.org/officeDocument/2006/relationships/tags" Target="../tags/tag106.xml"/><Relationship Id="rId2" Type="http://schemas.openxmlformats.org/officeDocument/2006/relationships/tags" Target="../tags/tag107.xml"/><Relationship Id="rId3" Type="http://schemas.openxmlformats.org/officeDocument/2006/relationships/tags" Target="../tags/tag108.xml"/><Relationship Id="rId4" Type="http://schemas.openxmlformats.org/officeDocument/2006/relationships/tags" Target="../tags/tag109.xml"/><Relationship Id="rId5" Type="http://schemas.openxmlformats.org/officeDocument/2006/relationships/tags" Target="../tags/tag110.xml"/><Relationship Id="rId6" Type="http://schemas.openxmlformats.org/officeDocument/2006/relationships/tags" Target="../tags/tag111.xml"/><Relationship Id="rId7" Type="http://schemas.openxmlformats.org/officeDocument/2006/relationships/slideLayout" Target="../slideLayouts/slideLayout2.xml"/><Relationship Id="rId8" Type="http://schemas.openxmlformats.org/officeDocument/2006/relationships/notesSlide" Target="../notesSlides/notesSlide29.xml"/><Relationship Id="rId9" Type="http://schemas.openxmlformats.org/officeDocument/2006/relationships/image" Target="../media/image13.png"/><Relationship Id="rId10"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19.png"/><Relationship Id="rId6" Type="http://schemas.openxmlformats.org/officeDocument/2006/relationships/image" Target="../media/image18.png"/><Relationship Id="rId1" Type="http://schemas.openxmlformats.org/officeDocument/2006/relationships/tags" Target="../tags/tag112.xml"/><Relationship Id="rId2" Type="http://schemas.openxmlformats.org/officeDocument/2006/relationships/tags" Target="../tags/tag113.xml"/></Relationships>
</file>

<file path=ppt/slides/_rels/slide56.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21.png"/><Relationship Id="rId13" Type="http://schemas.openxmlformats.org/officeDocument/2006/relationships/image" Target="../media/image5.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tags" Target="../tags/tag114.xml"/><Relationship Id="rId2" Type="http://schemas.openxmlformats.org/officeDocument/2006/relationships/tags" Target="../tags/tag115.xml"/><Relationship Id="rId3" Type="http://schemas.openxmlformats.org/officeDocument/2006/relationships/tags" Target="../tags/tag116.xml"/><Relationship Id="rId4" Type="http://schemas.openxmlformats.org/officeDocument/2006/relationships/tags" Target="../tags/tag117.xml"/><Relationship Id="rId5" Type="http://schemas.openxmlformats.org/officeDocument/2006/relationships/tags" Target="../tags/tag118.xml"/><Relationship Id="rId6" Type="http://schemas.openxmlformats.org/officeDocument/2006/relationships/tags" Target="../tags/tag119.xml"/><Relationship Id="rId7" Type="http://schemas.openxmlformats.org/officeDocument/2006/relationships/slideLayout" Target="../slideLayouts/slideLayout2.xml"/><Relationship Id="rId8" Type="http://schemas.openxmlformats.org/officeDocument/2006/relationships/notesSlide" Target="../notesSlides/notesSlide32.xml"/><Relationship Id="rId9" Type="http://schemas.openxmlformats.org/officeDocument/2006/relationships/image" Target="../media/image18.png"/><Relationship Id="rId10" Type="http://schemas.openxmlformats.org/officeDocument/2006/relationships/image" Target="../media/image20.png"/></Relationships>
</file>

<file path=ppt/slides/_rels/slide57.xml.rels><?xml version="1.0" encoding="UTF-8" standalone="yes"?>
<Relationships xmlns="http://schemas.openxmlformats.org/package/2006/relationships"><Relationship Id="rId9" Type="http://schemas.openxmlformats.org/officeDocument/2006/relationships/tags" Target="../tags/tag128.xml"/><Relationship Id="rId20" Type="http://schemas.openxmlformats.org/officeDocument/2006/relationships/image" Target="../media/image31.png"/><Relationship Id="rId10" Type="http://schemas.openxmlformats.org/officeDocument/2006/relationships/slideLayout" Target="../slideLayouts/slideLayout2.xml"/><Relationship Id="rId11" Type="http://schemas.openxmlformats.org/officeDocument/2006/relationships/notesSlide" Target="../notesSlides/notesSlide33.xml"/><Relationship Id="rId12" Type="http://schemas.openxmlformats.org/officeDocument/2006/relationships/image" Target="../media/image24.png"/><Relationship Id="rId13" Type="http://schemas.openxmlformats.org/officeDocument/2006/relationships/image" Target="../media/image18.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1" Type="http://schemas.openxmlformats.org/officeDocument/2006/relationships/tags" Target="../tags/tag120.xml"/><Relationship Id="rId2" Type="http://schemas.openxmlformats.org/officeDocument/2006/relationships/tags" Target="../tags/tag121.xml"/><Relationship Id="rId3" Type="http://schemas.openxmlformats.org/officeDocument/2006/relationships/tags" Target="../tags/tag122.xml"/><Relationship Id="rId4" Type="http://schemas.openxmlformats.org/officeDocument/2006/relationships/tags" Target="../tags/tag123.xml"/><Relationship Id="rId5" Type="http://schemas.openxmlformats.org/officeDocument/2006/relationships/tags" Target="../tags/tag124.xml"/><Relationship Id="rId6" Type="http://schemas.openxmlformats.org/officeDocument/2006/relationships/tags" Target="../tags/tag125.xml"/><Relationship Id="rId7" Type="http://schemas.openxmlformats.org/officeDocument/2006/relationships/tags" Target="../tags/tag126.xml"/><Relationship Id="rId8" Type="http://schemas.openxmlformats.org/officeDocument/2006/relationships/tags" Target="../tags/tag127.xml"/></Relationships>
</file>

<file path=ppt/slides/_rels/slide58.xml.rels><?xml version="1.0" encoding="UTF-8" standalone="yes"?>
<Relationships xmlns="http://schemas.openxmlformats.org/package/2006/relationships"><Relationship Id="rId3" Type="http://schemas.openxmlformats.org/officeDocument/2006/relationships/tags" Target="../tags/tag131.xml"/><Relationship Id="rId4" Type="http://schemas.openxmlformats.org/officeDocument/2006/relationships/tags" Target="../tags/tag132.xml"/><Relationship Id="rId5" Type="http://schemas.openxmlformats.org/officeDocument/2006/relationships/slideLayout" Target="../slideLayouts/slideLayout2.xml"/><Relationship Id="rId6" Type="http://schemas.openxmlformats.org/officeDocument/2006/relationships/notesSlide" Target="../notesSlides/notesSlide34.xml"/><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18.png"/><Relationship Id="rId10" Type="http://schemas.openxmlformats.org/officeDocument/2006/relationships/image" Target="../media/image34.png"/><Relationship Id="rId1" Type="http://schemas.openxmlformats.org/officeDocument/2006/relationships/tags" Target="../tags/tag129.xml"/><Relationship Id="rId2" Type="http://schemas.openxmlformats.org/officeDocument/2006/relationships/tags" Target="../tags/tag1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9" Type="http://schemas.openxmlformats.org/officeDocument/2006/relationships/tags" Target="../tags/tag141.xml"/><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 Id="rId23" Type="http://schemas.openxmlformats.org/officeDocument/2006/relationships/image" Target="../media/image46.png"/><Relationship Id="rId24" Type="http://schemas.openxmlformats.org/officeDocument/2006/relationships/image" Target="../media/image47.emf"/><Relationship Id="rId10" Type="http://schemas.openxmlformats.org/officeDocument/2006/relationships/tags" Target="../tags/tag142.xml"/><Relationship Id="rId11" Type="http://schemas.openxmlformats.org/officeDocument/2006/relationships/slideLayout" Target="../slideLayouts/slideLayout2.xml"/><Relationship Id="rId12" Type="http://schemas.openxmlformats.org/officeDocument/2006/relationships/notesSlide" Target="../notesSlides/notesSlide36.xml"/><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tags" Target="../tags/tag133.xml"/><Relationship Id="rId2" Type="http://schemas.openxmlformats.org/officeDocument/2006/relationships/tags" Target="../tags/tag134.xml"/><Relationship Id="rId3" Type="http://schemas.openxmlformats.org/officeDocument/2006/relationships/tags" Target="../tags/tag135.xml"/><Relationship Id="rId4" Type="http://schemas.openxmlformats.org/officeDocument/2006/relationships/tags" Target="../tags/tag136.xml"/><Relationship Id="rId5" Type="http://schemas.openxmlformats.org/officeDocument/2006/relationships/tags" Target="../tags/tag137.xml"/><Relationship Id="rId6" Type="http://schemas.openxmlformats.org/officeDocument/2006/relationships/tags" Target="../tags/tag138.xml"/><Relationship Id="rId7" Type="http://schemas.openxmlformats.org/officeDocument/2006/relationships/tags" Target="../tags/tag139.xml"/><Relationship Id="rId8" Type="http://schemas.openxmlformats.org/officeDocument/2006/relationships/tags" Target="../tags/tag140.xml"/></Relationships>
</file>

<file path=ppt/slides/_rels/slide61.xml.rels><?xml version="1.0" encoding="UTF-8" standalone="yes"?>
<Relationships xmlns="http://schemas.openxmlformats.org/package/2006/relationships"><Relationship Id="rId3" Type="http://schemas.openxmlformats.org/officeDocument/2006/relationships/tags" Target="../tags/tag145.xml"/><Relationship Id="rId4" Type="http://schemas.openxmlformats.org/officeDocument/2006/relationships/tags" Target="../tags/tag146.xml"/><Relationship Id="rId5" Type="http://schemas.openxmlformats.org/officeDocument/2006/relationships/slideLayout" Target="../slideLayouts/slideLayout2.xml"/><Relationship Id="rId6" Type="http://schemas.openxmlformats.org/officeDocument/2006/relationships/notesSlide" Target="../notesSlides/notesSlide37.xml"/><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png"/><Relationship Id="rId10" Type="http://schemas.openxmlformats.org/officeDocument/2006/relationships/image" Target="../media/image50.png"/><Relationship Id="rId1" Type="http://schemas.openxmlformats.org/officeDocument/2006/relationships/tags" Target="../tags/tag143.xml"/><Relationship Id="rId2" Type="http://schemas.openxmlformats.org/officeDocument/2006/relationships/tags" Target="../tags/tag14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8.xml"/><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tags" Target="../tags/tag147.xml"/><Relationship Id="rId2" Type="http://schemas.openxmlformats.org/officeDocument/2006/relationships/tags" Target="../tags/tag148.xml"/></Relationships>
</file>

<file path=ppt/slides/_rels/slide63.xml.rels><?xml version="1.0" encoding="UTF-8" standalone="yes"?>
<Relationships xmlns="http://schemas.openxmlformats.org/package/2006/relationships"><Relationship Id="rId3" Type="http://schemas.openxmlformats.org/officeDocument/2006/relationships/tags" Target="../tags/tag151.xml"/><Relationship Id="rId4" Type="http://schemas.openxmlformats.org/officeDocument/2006/relationships/slideLayout" Target="../slideLayouts/slideLayout2.xml"/><Relationship Id="rId5" Type="http://schemas.openxmlformats.org/officeDocument/2006/relationships/notesSlide" Target="../notesSlides/notesSlide39.xml"/><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hyperlink" Target="http://en.wikipedia.org/wiki/Image:Thomasbayes.jpg" TargetMode="External"/><Relationship Id="rId10" Type="http://schemas.openxmlformats.org/officeDocument/2006/relationships/image" Target="../media/image56.jpeg"/><Relationship Id="rId1" Type="http://schemas.openxmlformats.org/officeDocument/2006/relationships/tags" Target="../tags/tag149.xml"/><Relationship Id="rId2" Type="http://schemas.openxmlformats.org/officeDocument/2006/relationships/tags" Target="../tags/tag150.xml"/></Relationships>
</file>

<file path=ppt/slides/_rels/slide64.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3" Type="http://schemas.openxmlformats.org/officeDocument/2006/relationships/tags" Target="../tags/tag154.xml"/><Relationship Id="rId4" Type="http://schemas.openxmlformats.org/officeDocument/2006/relationships/slideLayout" Target="../slideLayouts/slideLayout2.xml"/><Relationship Id="rId5" Type="http://schemas.openxmlformats.org/officeDocument/2006/relationships/image" Target="../media/image62.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3.emf"/><Relationship Id="rId1" Type="http://schemas.openxmlformats.org/officeDocument/2006/relationships/tags" Target="../tags/tag152.xml"/><Relationship Id="rId2" Type="http://schemas.openxmlformats.org/officeDocument/2006/relationships/tags" Target="../tags/tag153.xml"/></Relationships>
</file>

<file path=ppt/slides/_rels/slide66.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 Type="http://schemas.openxmlformats.org/officeDocument/2006/relationships/tags" Target="../tags/tag155.xml"/><Relationship Id="rId2" Type="http://schemas.openxmlformats.org/officeDocument/2006/relationships/tags" Target="../tags/tag156.xml"/><Relationship Id="rId3" Type="http://schemas.openxmlformats.org/officeDocument/2006/relationships/tags" Target="../tags/tag157.xml"/><Relationship Id="rId4" Type="http://schemas.openxmlformats.org/officeDocument/2006/relationships/tags" Target="../tags/tag158.xml"/><Relationship Id="rId5" Type="http://schemas.openxmlformats.org/officeDocument/2006/relationships/tags" Target="../tags/tag159.xml"/><Relationship Id="rId6" Type="http://schemas.openxmlformats.org/officeDocument/2006/relationships/tags" Target="../tags/tag160.xml"/><Relationship Id="rId7" Type="http://schemas.openxmlformats.org/officeDocument/2006/relationships/slideLayout" Target="../slideLayouts/slideLayout2.xml"/><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19.png"/><Relationship Id="rId6" Type="http://schemas.openxmlformats.org/officeDocument/2006/relationships/image" Target="../media/image18.png"/><Relationship Id="rId1" Type="http://schemas.openxmlformats.org/officeDocument/2006/relationships/tags" Target="../tags/tag17.xml"/><Relationship Id="rId2" Type="http://schemas.openxmlformats.org/officeDocument/2006/relationships/tags" Target="../tags/tag18.xml"/></Relationships>
</file>

<file path=ppt/slides/_rels/slide70.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tags" Target="../tags/tag161.xml"/><Relationship Id="rId2" Type="http://schemas.openxmlformats.org/officeDocument/2006/relationships/tags" Target="../tags/tag162.xml"/><Relationship Id="rId3" Type="http://schemas.openxmlformats.org/officeDocument/2006/relationships/tags" Target="../tags/tag163.xml"/><Relationship Id="rId4" Type="http://schemas.openxmlformats.org/officeDocument/2006/relationships/tags" Target="../tags/tag164.xml"/><Relationship Id="rId5" Type="http://schemas.openxmlformats.org/officeDocument/2006/relationships/tags" Target="../tags/tag165.xml"/><Relationship Id="rId6" Type="http://schemas.openxmlformats.org/officeDocument/2006/relationships/tags" Target="../tags/tag166.xml"/><Relationship Id="rId7" Type="http://schemas.openxmlformats.org/officeDocument/2006/relationships/slideLayout" Target="../slideLayouts/slideLayout2.xml"/><Relationship Id="rId8" Type="http://schemas.openxmlformats.org/officeDocument/2006/relationships/image" Target="../media/image76.png"/><Relationship Id="rId9" Type="http://schemas.openxmlformats.org/officeDocument/2006/relationships/image" Target="../media/image53.png"/><Relationship Id="rId10"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tags" Target="../tags/tag169.xml"/><Relationship Id="rId4" Type="http://schemas.openxmlformats.org/officeDocument/2006/relationships/slideLayout" Target="../slideLayouts/slideLayout2.xml"/><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1" Type="http://schemas.openxmlformats.org/officeDocument/2006/relationships/tags" Target="../tags/tag167.xml"/><Relationship Id="rId2" Type="http://schemas.openxmlformats.org/officeDocument/2006/relationships/tags" Target="../tags/tag1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tags" Target="../tags/tag172.xml"/><Relationship Id="rId4" Type="http://schemas.openxmlformats.org/officeDocument/2006/relationships/slideLayout" Target="../slideLayouts/slideLayout2.xml"/><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tags" Target="../tags/tag170.xml"/><Relationship Id="rId2" Type="http://schemas.openxmlformats.org/officeDocument/2006/relationships/tags" Target="../tags/tag1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5.xml"/><Relationship Id="rId5" Type="http://schemas.openxmlformats.org/officeDocument/2006/relationships/image" Target="../media/image91.png"/><Relationship Id="rId6" Type="http://schemas.openxmlformats.org/officeDocument/2006/relationships/image" Target="../media/image92.png"/><Relationship Id="rId1" Type="http://schemas.openxmlformats.org/officeDocument/2006/relationships/tags" Target="../tags/tag173.xml"/><Relationship Id="rId2" Type="http://schemas.openxmlformats.org/officeDocument/2006/relationships/tags" Target="../tags/tag174.xml"/></Relationships>
</file>

<file path=ppt/slides/_rels/slide8.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21.png"/><Relationship Id="rId13" Type="http://schemas.openxmlformats.org/officeDocument/2006/relationships/image" Target="../media/image5.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tags" Target="../tags/tag19.xml"/><Relationship Id="rId2" Type="http://schemas.openxmlformats.org/officeDocument/2006/relationships/tags" Target="../tags/tag20.xml"/><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tags" Target="../tags/tag24.xml"/><Relationship Id="rId7" Type="http://schemas.openxmlformats.org/officeDocument/2006/relationships/slideLayout" Target="../slideLayouts/slideLayout2.xml"/><Relationship Id="rId8" Type="http://schemas.openxmlformats.org/officeDocument/2006/relationships/notesSlide" Target="../notesSlides/notesSlide7.xml"/><Relationship Id="rId9" Type="http://schemas.openxmlformats.org/officeDocument/2006/relationships/image" Target="../media/image18.png"/><Relationship Id="rId10"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6.xml"/><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emf"/><Relationship Id="rId8" Type="http://schemas.openxmlformats.org/officeDocument/2006/relationships/image" Target="../media/image94.emf"/><Relationship Id="rId1" Type="http://schemas.openxmlformats.org/officeDocument/2006/relationships/tags" Target="../tags/tag175.xml"/><Relationship Id="rId2" Type="http://schemas.openxmlformats.org/officeDocument/2006/relationships/tags" Target="../tags/tag176.xml"/></Relationships>
</file>

<file path=ppt/slides/_rels/slide81.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5.emf"/><Relationship Id="rId5" Type="http://schemas.openxmlformats.org/officeDocument/2006/relationships/image" Target="../media/image96.emf"/><Relationship Id="rId6" Type="http://schemas.openxmlformats.org/officeDocument/2006/relationships/image" Target="../media/image97.emf"/><Relationship Id="rId7" Type="http://schemas.openxmlformats.org/officeDocument/2006/relationships/image" Target="../media/image98.emf"/><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82.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image" Target="../media/image101.emf"/><Relationship Id="rId6" Type="http://schemas.openxmlformats.org/officeDocument/2006/relationships/image" Target="../media/image102.emf"/><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hyperlink" Target="https://www.youtube.com/watch?v=M8MJFrdfGe0"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9.xml.rels><?xml version="1.0" encoding="UTF-8" standalone="yes"?>
<Relationships xmlns="http://schemas.openxmlformats.org/package/2006/relationships"><Relationship Id="rId9" Type="http://schemas.openxmlformats.org/officeDocument/2006/relationships/tags" Target="../tags/tag33.xml"/><Relationship Id="rId20" Type="http://schemas.openxmlformats.org/officeDocument/2006/relationships/image" Target="../media/image31.png"/><Relationship Id="rId10" Type="http://schemas.openxmlformats.org/officeDocument/2006/relationships/slideLayout" Target="../slideLayouts/slideLayout2.xml"/><Relationship Id="rId11" Type="http://schemas.openxmlformats.org/officeDocument/2006/relationships/notesSlide" Target="../notesSlides/notesSlide8.xml"/><Relationship Id="rId12" Type="http://schemas.openxmlformats.org/officeDocument/2006/relationships/image" Target="../media/image24.png"/><Relationship Id="rId13" Type="http://schemas.openxmlformats.org/officeDocument/2006/relationships/image" Target="../media/image18.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tags" Target="../tags/tag30.xml"/><Relationship Id="rId7" Type="http://schemas.openxmlformats.org/officeDocument/2006/relationships/tags" Target="../tags/tag31.xml"/><Relationship Id="rId8" Type="http://schemas.openxmlformats.org/officeDocument/2006/relationships/tags" Target="../tags/tag3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1.bin"/><Relationship Id="rId5" Type="http://schemas.openxmlformats.org/officeDocument/2006/relationships/image" Target="../media/image13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138.jp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140.png"/><Relationship Id="rId5" Type="http://schemas.openxmlformats.org/officeDocument/2006/relationships/oleObject" Target="../embeddings/oleObject2.bin"/><Relationship Id="rId6" Type="http://schemas.openxmlformats.org/officeDocument/2006/relationships/image" Target="../media/image139.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lstStyle/>
          <a:p>
            <a:r>
              <a:rPr lang="en-US" dirty="0"/>
              <a:t/>
            </a:r>
            <a:br>
              <a:rPr lang="en-US" dirty="0"/>
            </a:br>
            <a:r>
              <a:rPr lang="en-US" dirty="0" smtClean="0"/>
              <a:t>Probabilities and Markov Models</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“Probabilistic Reasoning Over time” </a:t>
            </a:r>
            <a:r>
              <a:rPr lang="en-US" sz="2400" dirty="0">
                <a:solidFill>
                  <a:srgbClr val="FF0000"/>
                </a:solidFill>
              </a:rPr>
              <a:t>(</a:t>
            </a:r>
            <a:r>
              <a:rPr lang="en-US" sz="2400" dirty="0" smtClean="0">
                <a:solidFill>
                  <a:srgbClr val="FF0000"/>
                </a:solidFill>
              </a:rPr>
              <a:t>15.1-15.5</a:t>
            </a:r>
            <a:r>
              <a:rPr lang="en-US" sz="2400" dirty="0" smtClean="0">
                <a:solidFill>
                  <a:srgbClr val="FF0000"/>
                </a:solidFill>
              </a:rPr>
              <a:t>)</a:t>
            </a:r>
            <a:endParaRPr lang="en-US" sz="2400" dirty="0"/>
          </a:p>
        </p:txBody>
      </p:sp>
    </p:spTree>
    <p:extLst>
      <p:ext uri="{BB962C8B-B14F-4D97-AF65-F5344CB8AC3E}">
        <p14:creationId xmlns:p14="http://schemas.microsoft.com/office/powerpoint/2010/main" val="1797984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ea typeface="ＭＳ Ｐゴシック" pitchFamily="34" charset="-128"/>
              </a:rPr>
              <a:t>Review: Conditional </a:t>
            </a:r>
            <a:r>
              <a:rPr lang="en-US" dirty="0" smtClean="0">
                <a:ea typeface="ＭＳ Ｐゴシック" pitchFamily="34" charset="-128"/>
              </a:rPr>
              <a:t>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smtClean="0">
                <a:solidFill>
                  <a:schemeClr val="tx1"/>
                </a:solidFill>
                <a:ea typeface="ＭＳ Ｐゴシック"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 name="Group 7"/>
          <p:cNvGraphicFramePr>
            <a:graphicFrameLocks noGrp="1"/>
          </p:cNvGraphicFramePr>
          <p:nvPr>
            <p:extLst>
              <p:ext uri="{D42A27DB-BD31-4B8C-83A1-F6EECF244321}">
                <p14:modId xmlns:p14="http://schemas.microsoft.com/office/powerpoint/2010/main" val="573361942"/>
              </p:ext>
            </p:extLst>
          </p:nvPr>
        </p:nvGraphicFramePr>
        <p:xfrm>
          <a:off x="8479064" y="355872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 name="Group 60"/>
          <p:cNvGraphicFramePr>
            <a:graphicFrameLocks noGrp="1"/>
          </p:cNvGraphicFramePr>
          <p:nvPr>
            <p:extLst>
              <p:ext uri="{D42A27DB-BD31-4B8C-83A1-F6EECF244321}">
                <p14:modId xmlns:p14="http://schemas.microsoft.com/office/powerpoint/2010/main" val="4168655355"/>
              </p:ext>
            </p:extLst>
          </p:nvPr>
        </p:nvGraphicFramePr>
        <p:xfrm>
          <a:off x="1708150" y="3384550"/>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9" name="Picture 58"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9" name="Group 60"/>
          <p:cNvGraphicFramePr>
            <a:graphicFrameLocks noGrp="1"/>
          </p:cNvGraphicFramePr>
          <p:nvPr>
            <p:extLst>
              <p:ext uri="{D42A27DB-BD31-4B8C-83A1-F6EECF244321}">
                <p14:modId xmlns:p14="http://schemas.microsoft.com/office/powerpoint/2010/main" val="2917640011"/>
              </p:ext>
            </p:extLst>
          </p:nvPr>
        </p:nvGraphicFramePr>
        <p:xfrm>
          <a:off x="1712913" y="5241925"/>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115" name="Picture 50"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99655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1016000" y="1676400"/>
            <a:ext cx="10363200" cy="4876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r>
              <a:rPr lang="en-US" sz="3200" dirty="0">
                <a:latin typeface="Calibri"/>
                <a:cs typeface="Calibri"/>
              </a:rPr>
              <a:t>Condition on the previous word:</a:t>
            </a:r>
          </a:p>
          <a:p>
            <a:pPr marL="457189" indent="-457189">
              <a:spcBef>
                <a:spcPct val="20000"/>
              </a:spcBef>
              <a:buClr>
                <a:schemeClr val="tx2"/>
              </a:buClr>
            </a:pPr>
            <a:endParaRPr lang="en-US" sz="3200" dirty="0">
              <a:latin typeface="Tahoma" charset="0"/>
            </a:endParaRPr>
          </a:p>
          <a:p>
            <a:pPr marL="457189" indent="-457189">
              <a:spcBef>
                <a:spcPct val="20000"/>
              </a:spcBef>
              <a:buClr>
                <a:schemeClr val="tx2"/>
              </a:buClr>
            </a:pPr>
            <a:endParaRPr lang="en-US" sz="3200" dirty="0">
              <a:latin typeface="Tahoma" charset="0"/>
            </a:endParaRPr>
          </a:p>
          <a:p>
            <a:pPr marL="1066773" lvl="1"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a:p>
            <a:pPr marL="457189" indent="-457189">
              <a:spcBef>
                <a:spcPct val="20000"/>
              </a:spcBef>
              <a:buClr>
                <a:schemeClr val="tx2"/>
              </a:buClr>
              <a:buBlip>
                <a:blip r:embed="rId4"/>
              </a:buBlip>
            </a:pPr>
            <a:endParaRPr lang="en-US" sz="3200" dirty="0">
              <a:solidFill>
                <a:srgbClr val="5400A8"/>
              </a:solidFill>
              <a:latin typeface="Tahoma" charset="0"/>
            </a:endParaRPr>
          </a:p>
        </p:txBody>
      </p:sp>
      <p:sp>
        <p:nvSpPr>
          <p:cNvPr id="77829" name="Rectangle 4"/>
          <p:cNvSpPr>
            <a:spLocks noGrp="1" noChangeArrowheads="1"/>
          </p:cNvSpPr>
          <p:nvPr>
            <p:ph type="title"/>
          </p:nvPr>
        </p:nvSpPr>
        <p:spPr/>
        <p:txBody>
          <a:bodyPr/>
          <a:lstStyle/>
          <a:p>
            <a:pPr eaLnBrk="1" hangingPunct="1"/>
            <a:r>
              <a:rPr lang="en-US"/>
              <a:t>Bigram model</a:t>
            </a:r>
          </a:p>
        </p:txBody>
      </p:sp>
      <p:sp>
        <p:nvSpPr>
          <p:cNvPr id="7" name="TextBox 6"/>
          <p:cNvSpPr txBox="1"/>
          <p:nvPr/>
        </p:nvSpPr>
        <p:spPr>
          <a:xfrm>
            <a:off x="304800" y="3704035"/>
            <a:ext cx="11480800" cy="3046988"/>
          </a:xfrm>
          <a:prstGeom prst="rect">
            <a:avLst/>
          </a:prstGeom>
          <a:noFill/>
        </p:spPr>
        <p:txBody>
          <a:bodyPr wrap="square" rtlCol="0">
            <a:spAutoFit/>
          </a:bodyPr>
          <a:lstStyle/>
          <a:p>
            <a:r>
              <a:rPr lang="en-US" sz="2400" dirty="0" err="1">
                <a:latin typeface="Courier"/>
                <a:cs typeface="Courier"/>
              </a:rPr>
              <a:t>texaco</a:t>
            </a:r>
            <a:r>
              <a:rPr lang="en-US" sz="2400" dirty="0">
                <a:latin typeface="Courier"/>
                <a:cs typeface="Courier"/>
              </a:rPr>
              <a:t> rose one in this issue is pursuing growth in a boiler house said </a:t>
            </a:r>
            <a:r>
              <a:rPr lang="en-US" sz="2400" dirty="0" err="1">
                <a:latin typeface="Courier"/>
                <a:cs typeface="Courier"/>
              </a:rPr>
              <a:t>mr.</a:t>
            </a:r>
            <a:r>
              <a:rPr lang="en-US" sz="2400" dirty="0">
                <a:latin typeface="Courier"/>
                <a:cs typeface="Courier"/>
              </a:rPr>
              <a:t> </a:t>
            </a:r>
            <a:r>
              <a:rPr lang="en-US" sz="2400" dirty="0" err="1">
                <a:latin typeface="Courier"/>
                <a:cs typeface="Courier"/>
              </a:rPr>
              <a:t>gurria</a:t>
            </a:r>
            <a:r>
              <a:rPr lang="en-US" sz="2400" dirty="0">
                <a:latin typeface="Courier"/>
                <a:cs typeface="Courier"/>
              </a:rPr>
              <a:t> </a:t>
            </a:r>
            <a:r>
              <a:rPr lang="en-US" sz="2400" dirty="0" err="1">
                <a:latin typeface="Courier"/>
                <a:cs typeface="Courier"/>
              </a:rPr>
              <a:t>mexico</a:t>
            </a:r>
            <a:r>
              <a:rPr lang="en-US" sz="2400" dirty="0">
                <a:latin typeface="Courier"/>
                <a:cs typeface="Courier"/>
              </a:rPr>
              <a:t> 's motion control proposal </a:t>
            </a:r>
            <a:endParaRPr lang="en-US" sz="2400" dirty="0" smtClean="0">
              <a:latin typeface="Courier"/>
              <a:cs typeface="Courier"/>
            </a:endParaRPr>
          </a:p>
          <a:p>
            <a:endParaRPr lang="en-US" sz="2400" dirty="0">
              <a:latin typeface="Courier"/>
              <a:cs typeface="Courier"/>
            </a:endParaRPr>
          </a:p>
          <a:p>
            <a:r>
              <a:rPr lang="en-US" sz="2400" dirty="0" smtClean="0">
                <a:latin typeface="Courier"/>
                <a:cs typeface="Courier"/>
              </a:rPr>
              <a:t>without </a:t>
            </a:r>
            <a:r>
              <a:rPr lang="en-US" sz="2400" dirty="0">
                <a:latin typeface="Courier"/>
                <a:cs typeface="Courier"/>
              </a:rPr>
              <a:t>permission from five hundred fifty five </a:t>
            </a:r>
            <a:r>
              <a:rPr lang="en-US" sz="2400" dirty="0" smtClean="0">
                <a:latin typeface="Courier"/>
                <a:cs typeface="Courier"/>
              </a:rPr>
              <a:t>yen </a:t>
            </a:r>
          </a:p>
          <a:p>
            <a:endParaRPr lang="en-US" sz="2400" dirty="0">
              <a:latin typeface="Courier"/>
              <a:cs typeface="Courier"/>
            </a:endParaRPr>
          </a:p>
          <a:p>
            <a:r>
              <a:rPr lang="en-US" sz="2400" dirty="0">
                <a:latin typeface="Courier"/>
                <a:cs typeface="Courier"/>
              </a:rPr>
              <a:t>outside </a:t>
            </a:r>
            <a:r>
              <a:rPr lang="en-US" sz="2400" dirty="0" smtClean="0">
                <a:latin typeface="Courier"/>
                <a:cs typeface="Courier"/>
              </a:rPr>
              <a:t>new </a:t>
            </a:r>
            <a:r>
              <a:rPr lang="en-US" sz="2400" dirty="0">
                <a:latin typeface="Courier"/>
                <a:cs typeface="Courier"/>
              </a:rPr>
              <a:t>car parking lot of the agreement </a:t>
            </a:r>
            <a:r>
              <a:rPr lang="en-US" sz="2400" dirty="0" smtClean="0">
                <a:latin typeface="Courier"/>
                <a:cs typeface="Courier"/>
              </a:rPr>
              <a:t>reached</a:t>
            </a:r>
          </a:p>
          <a:p>
            <a:endParaRPr lang="en-US" sz="2400" dirty="0">
              <a:latin typeface="Courier"/>
              <a:cs typeface="Courier"/>
            </a:endParaRPr>
          </a:p>
          <a:p>
            <a:r>
              <a:rPr lang="en-US" sz="2400" dirty="0" smtClean="0">
                <a:latin typeface="Courier"/>
                <a:cs typeface="Courier"/>
              </a:rPr>
              <a:t>this </a:t>
            </a:r>
            <a:r>
              <a:rPr lang="en-US" sz="2400" dirty="0">
                <a:latin typeface="Courier"/>
                <a:cs typeface="Courier"/>
              </a:rPr>
              <a:t>would be a record </a:t>
            </a:r>
            <a:r>
              <a:rPr lang="en-US" sz="2400" dirty="0" err="1">
                <a:latin typeface="Courier"/>
                <a:cs typeface="Courier"/>
              </a:rPr>
              <a:t>november</a:t>
            </a:r>
            <a:endParaRPr lang="en-US" sz="2400" dirty="0">
              <a:latin typeface="Courier"/>
              <a:cs typeface="Courier"/>
            </a:endParaRPr>
          </a:p>
        </p:txBody>
      </p:sp>
      <p:graphicFrame>
        <p:nvGraphicFramePr>
          <p:cNvPr id="6" name="Object 3"/>
          <p:cNvGraphicFramePr>
            <a:graphicFrameLocks noChangeAspect="1"/>
          </p:cNvGraphicFramePr>
          <p:nvPr>
            <p:extLst/>
          </p:nvPr>
        </p:nvGraphicFramePr>
        <p:xfrm>
          <a:off x="1016001" y="2514601"/>
          <a:ext cx="8993716" cy="795391"/>
        </p:xfrm>
        <a:graphic>
          <a:graphicData uri="http://schemas.openxmlformats.org/presentationml/2006/ole">
            <mc:AlternateContent xmlns:mc="http://schemas.openxmlformats.org/markup-compatibility/2006">
              <mc:Choice xmlns:v="urn:schemas-microsoft-com:vml" Requires="v">
                <p:oleObj spid="_x0000_s19460" name="Equation" r:id="rId5" imgW="2019300" imgH="177800" progId="Equation.3">
                  <p:embed/>
                </p:oleObj>
              </mc:Choice>
              <mc:Fallback>
                <p:oleObj name="Equation" r:id="rId5" imgW="2019300" imgH="177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1" y="2514601"/>
                        <a:ext cx="8993716" cy="795391"/>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70592012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smtClean="0"/>
              <a:t>N-gram models</a:t>
            </a:r>
            <a:endParaRPr lang="en-US" dirty="0"/>
          </a:p>
        </p:txBody>
      </p:sp>
      <p:sp>
        <p:nvSpPr>
          <p:cNvPr id="2" name="Content Placeholder 1"/>
          <p:cNvSpPr>
            <a:spLocks noGrp="1"/>
          </p:cNvSpPr>
          <p:nvPr>
            <p:ph idx="1"/>
          </p:nvPr>
        </p:nvSpPr>
        <p:spPr>
          <a:xfrm>
            <a:off x="406400" y="1803400"/>
            <a:ext cx="11379200" cy="4876800"/>
          </a:xfrm>
        </p:spPr>
        <p:txBody>
          <a:bodyPr/>
          <a:lstStyle/>
          <a:p>
            <a:r>
              <a:rPr lang="en-US" sz="3733" dirty="0"/>
              <a:t>We can extend to trigrams, 4-grams, 5-grams</a:t>
            </a:r>
          </a:p>
          <a:p>
            <a:r>
              <a:rPr lang="en-US" sz="3733" dirty="0"/>
              <a:t>In general this is an insufficient model of language</a:t>
            </a:r>
          </a:p>
          <a:p>
            <a:pPr lvl="1"/>
            <a:r>
              <a:rPr lang="en-US" sz="3200" dirty="0"/>
              <a:t>because language has </a:t>
            </a:r>
            <a:r>
              <a:rPr lang="en-US" sz="3200" b="1" dirty="0">
                <a:solidFill>
                  <a:srgbClr val="008000"/>
                </a:solidFill>
              </a:rPr>
              <a:t>long-distance dependencies</a:t>
            </a:r>
            <a:r>
              <a:rPr lang="en-US" sz="3200" dirty="0"/>
              <a:t>:</a:t>
            </a:r>
          </a:p>
          <a:p>
            <a:pPr marL="609585" lvl="1" indent="0">
              <a:buNone/>
            </a:pPr>
            <a:endParaRPr lang="en-US" sz="1067" dirty="0"/>
          </a:p>
          <a:p>
            <a:pPr marL="609585" lvl="1" indent="0">
              <a:buNone/>
            </a:pPr>
            <a:r>
              <a:rPr lang="en-US" sz="3200" dirty="0"/>
              <a:t>“</a:t>
            </a:r>
            <a:r>
              <a:rPr lang="en-US" sz="3200"/>
              <a:t>The computer(s) </a:t>
            </a:r>
            <a:r>
              <a:rPr lang="en-US" sz="3200" dirty="0"/>
              <a:t>which I had just put into the machine room on the fifth </a:t>
            </a:r>
            <a:r>
              <a:rPr lang="en-US" sz="3200"/>
              <a:t>floor is (are) crashing.”</a:t>
            </a:r>
            <a:endParaRPr lang="en-US" sz="3200" dirty="0"/>
          </a:p>
          <a:p>
            <a:pPr lvl="1"/>
            <a:endParaRPr lang="en-US" sz="1067" dirty="0"/>
          </a:p>
          <a:p>
            <a:r>
              <a:rPr lang="en-US" sz="3733" dirty="0"/>
              <a:t>But we can often get away with N-gram models</a:t>
            </a:r>
          </a:p>
        </p:txBody>
      </p:sp>
    </p:spTree>
    <p:extLst>
      <p:ext uri="{BB962C8B-B14F-4D97-AF65-F5344CB8AC3E}">
        <p14:creationId xmlns:p14="http://schemas.microsoft.com/office/powerpoint/2010/main" val="86055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a:t>
            </a:r>
          </a:p>
        </p:txBody>
      </p:sp>
      <p:sp>
        <p:nvSpPr>
          <p:cNvPr id="3" name="Text Placeholder 2"/>
          <p:cNvSpPr>
            <a:spLocks noGrp="1"/>
          </p:cNvSpPr>
          <p:nvPr>
            <p:ph type="body" idx="1"/>
          </p:nvPr>
        </p:nvSpPr>
        <p:spPr/>
        <p:txBody>
          <a:bodyPr/>
          <a:lstStyle/>
          <a:p>
            <a:r>
              <a:rPr lang="en-US" dirty="0">
                <a:solidFill>
                  <a:srgbClr val="A50021"/>
                </a:solidFill>
                <a:latin typeface="Calibri" charset="0"/>
              </a:rPr>
              <a:t>Estimating N-gram Probabilities</a:t>
            </a:r>
            <a:endParaRPr lang="en-US" dirty="0">
              <a:latin typeface="Calibri" charset="0"/>
            </a:endParaRPr>
          </a:p>
          <a:p>
            <a:endParaRPr lang="en-US" dirty="0"/>
          </a:p>
        </p:txBody>
      </p:sp>
    </p:spTree>
    <p:extLst>
      <p:ext uri="{BB962C8B-B14F-4D97-AF65-F5344CB8AC3E}">
        <p14:creationId xmlns:p14="http://schemas.microsoft.com/office/powerpoint/2010/main" val="9022225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p>
        </p:txBody>
      </p:sp>
      <p:sp>
        <p:nvSpPr>
          <p:cNvPr id="79878" name="Rectangle 3"/>
          <p:cNvSpPr>
            <a:spLocks noGrp="1" noChangeArrowheads="1"/>
          </p:cNvSpPr>
          <p:nvPr>
            <p:ph sz="quarter" idx="1"/>
          </p:nvPr>
        </p:nvSpPr>
        <p:spPr/>
        <p:txBody>
          <a:bodyPr/>
          <a:lstStyle/>
          <a:p>
            <a:pPr eaLnBrk="1" hangingPunct="1"/>
            <a:r>
              <a:rPr lang="en-US">
                <a:latin typeface="Calibri" charset="0"/>
              </a:rPr>
              <a:t>The Maximum Likelihood Estimate</a:t>
            </a:r>
          </a:p>
        </p:txBody>
      </p:sp>
      <p:graphicFrame>
        <p:nvGraphicFramePr>
          <p:cNvPr id="7" name="Object 3"/>
          <p:cNvGraphicFramePr>
            <a:graphicFrameLocks noChangeAspect="1"/>
          </p:cNvGraphicFramePr>
          <p:nvPr>
            <p:extLst/>
          </p:nvPr>
        </p:nvGraphicFramePr>
        <p:xfrm>
          <a:off x="2336800" y="2648444"/>
          <a:ext cx="7213600" cy="1671672"/>
        </p:xfrm>
        <a:graphic>
          <a:graphicData uri="http://schemas.openxmlformats.org/presentationml/2006/ole">
            <mc:AlternateContent xmlns:mc="http://schemas.openxmlformats.org/markup-compatibility/2006">
              <mc:Choice xmlns:v="urn:schemas-microsoft-com:vml" Requires="v">
                <p:oleObj spid="_x0000_s20487" name="Equation" r:id="rId4" imgW="1752600" imgH="406400" progId="Equation.3">
                  <p:embed/>
                </p:oleObj>
              </mc:Choice>
              <mc:Fallback>
                <p:oleObj name="Equation" r:id="rId4" imgW="17526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2648444"/>
                        <a:ext cx="7213600" cy="1671672"/>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extLst/>
          </p:nvPr>
        </p:nvGraphicFramePr>
        <p:xfrm>
          <a:off x="2813285" y="5086844"/>
          <a:ext cx="6117088" cy="1671672"/>
        </p:xfrm>
        <a:graphic>
          <a:graphicData uri="http://schemas.openxmlformats.org/presentationml/2006/ole">
            <mc:AlternateContent xmlns:mc="http://schemas.openxmlformats.org/markup-compatibility/2006">
              <mc:Choice xmlns:v="urn:schemas-microsoft-com:vml" Requires="v">
                <p:oleObj spid="_x0000_s20488" name="Equation" r:id="rId6" imgW="1485900" imgH="406400" progId="Equation.3">
                  <p:embed/>
                </p:oleObj>
              </mc:Choice>
              <mc:Fallback>
                <p:oleObj name="Equation" r:id="rId6" imgW="1485900" imgH="406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3285" y="5086844"/>
                        <a:ext cx="6117088" cy="167167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57457744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828800" y="274637"/>
            <a:ext cx="9855200" cy="919163"/>
          </a:xfrm>
        </p:spPr>
        <p:txBody>
          <a:bodyPr/>
          <a:lstStyle/>
          <a:p>
            <a:pPr eaLnBrk="1" hangingPunct="1"/>
            <a:r>
              <a:rPr lang="en-US" dirty="0"/>
              <a:t>An example</a:t>
            </a:r>
          </a:p>
        </p:txBody>
      </p:sp>
      <p:sp>
        <p:nvSpPr>
          <p:cNvPr id="81923" name="Rectangle 3"/>
          <p:cNvSpPr>
            <a:spLocks noGrp="1" noChangeArrowheads="1"/>
          </p:cNvSpPr>
          <p:nvPr>
            <p:ph sz="quarter" idx="1"/>
          </p:nvPr>
        </p:nvSpPr>
        <p:spPr>
          <a:xfrm>
            <a:off x="5181600" y="1803400"/>
            <a:ext cx="7213600" cy="2032000"/>
          </a:xfrm>
        </p:spPr>
        <p:txBody>
          <a:bodyPr/>
          <a:lstStyle/>
          <a:p>
            <a:pPr eaLnBrk="1" hangingPunct="1">
              <a:lnSpc>
                <a:spcPct val="90000"/>
              </a:lnSpc>
              <a:buNone/>
            </a:pPr>
            <a:r>
              <a:rPr lang="en-US" sz="3200" dirty="0">
                <a:latin typeface="Calibri" charset="0"/>
              </a:rPr>
              <a:t>&lt;s&gt; I am Sam &lt;/s&gt;</a:t>
            </a:r>
          </a:p>
          <a:p>
            <a:pPr eaLnBrk="1" hangingPunct="1">
              <a:lnSpc>
                <a:spcPct val="90000"/>
              </a:lnSpc>
              <a:buNone/>
            </a:pPr>
            <a:r>
              <a:rPr lang="en-US" sz="3200" dirty="0">
                <a:latin typeface="Calibri" charset="0"/>
              </a:rPr>
              <a:t>&lt;s&gt; Sam I am &lt;/s&gt;</a:t>
            </a:r>
          </a:p>
          <a:p>
            <a:pPr eaLnBrk="1" hangingPunct="1">
              <a:lnSpc>
                <a:spcPct val="90000"/>
              </a:lnSpc>
              <a:buNone/>
            </a:pPr>
            <a:r>
              <a:rPr lang="en-US" sz="3200" dirty="0">
                <a:latin typeface="Calibri" charset="0"/>
              </a:rPr>
              <a:t>&lt;s&gt; I do not like green eggs and ham &lt;/s&gt;</a:t>
            </a:r>
          </a:p>
          <a:p>
            <a:pPr marL="0" indent="0">
              <a:buNone/>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a:p>
            <a:pPr eaLnBrk="1" hangingPunct="1">
              <a:lnSpc>
                <a:spcPct val="90000"/>
              </a:lnSpc>
            </a:pPr>
            <a:endParaRPr lang="en-US" sz="2667" dirty="0">
              <a:latin typeface="Calibri" charset="0"/>
            </a:endParaRPr>
          </a:p>
        </p:txBody>
      </p:sp>
      <p:pic>
        <p:nvPicPr>
          <p:cNvPr id="6" name="Picture 7" descr="sam.tiff"/>
          <p:cNvPicPr>
            <a:picLocks noChangeAspect="1"/>
          </p:cNvPicPr>
          <p:nvPr/>
        </p:nvPicPr>
        <p:blipFill>
          <a:blip r:embed="rId4"/>
          <a:srcRect/>
          <a:stretch>
            <a:fillRect/>
          </a:stretch>
        </p:blipFill>
        <p:spPr bwMode="auto">
          <a:xfrm>
            <a:off x="304800" y="4394376"/>
            <a:ext cx="11684000" cy="1269824"/>
          </a:xfrm>
          <a:prstGeom prst="rect">
            <a:avLst/>
          </a:prstGeom>
          <a:noFill/>
          <a:ln w="9525">
            <a:noFill/>
            <a:miter lim="800000"/>
            <a:headEnd/>
            <a:tailEnd/>
          </a:ln>
        </p:spPr>
      </p:pic>
      <p:graphicFrame>
        <p:nvGraphicFramePr>
          <p:cNvPr id="8" name="Object 4"/>
          <p:cNvGraphicFramePr>
            <a:graphicFrameLocks noChangeAspect="1"/>
          </p:cNvGraphicFramePr>
          <p:nvPr>
            <p:extLst/>
          </p:nvPr>
        </p:nvGraphicFramePr>
        <p:xfrm>
          <a:off x="203200" y="2071593"/>
          <a:ext cx="4572000" cy="1249431"/>
        </p:xfrm>
        <a:graphic>
          <a:graphicData uri="http://schemas.openxmlformats.org/presentationml/2006/ole">
            <mc:AlternateContent xmlns:mc="http://schemas.openxmlformats.org/markup-compatibility/2006">
              <mc:Choice xmlns:v="urn:schemas-microsoft-com:vml" Requires="v">
                <p:oleObj spid="_x0000_s21508" name="Equation" r:id="rId5" imgW="1485900" imgH="406400" progId="Equation.3">
                  <p:embed/>
                </p:oleObj>
              </mc:Choice>
              <mc:Fallback>
                <p:oleObj name="Equation" r:id="rId5" imgW="1485900"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071593"/>
                        <a:ext cx="4572000" cy="124943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4731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smtClean="0"/>
              <a:t>Zeros</a:t>
            </a:r>
          </a:p>
          <a:p>
            <a:endParaRPr lang="en-US" dirty="0"/>
          </a:p>
          <a:p>
            <a:endParaRPr lang="en-US" dirty="0" smtClean="0"/>
          </a:p>
          <a:p>
            <a:endParaRPr lang="en-US" dirty="0"/>
          </a:p>
          <a:p>
            <a:endParaRPr lang="en-US" dirty="0" smtClean="0"/>
          </a:p>
          <a:p>
            <a:r>
              <a:rPr lang="en-US" dirty="0">
                <a:solidFill>
                  <a:srgbClr val="404040"/>
                </a:solidFill>
                <a:latin typeface="Calibri" charset="0"/>
              </a:rPr>
              <a:t>P(</a:t>
            </a:r>
            <a:r>
              <a:rPr lang="en-US" dirty="0" err="1">
                <a:solidFill>
                  <a:srgbClr val="404040"/>
                </a:solidFill>
                <a:latin typeface="Calibri" charset="0"/>
              </a:rPr>
              <a:t>memo|denied</a:t>
            </a:r>
            <a:r>
              <a:rPr lang="en-US" dirty="0">
                <a:solidFill>
                  <a:srgbClr val="404040"/>
                </a:solidFill>
                <a:latin typeface="Calibri" charset="0"/>
              </a:rPr>
              <a:t> the) = </a:t>
            </a:r>
            <a:r>
              <a:rPr lang="en-US" dirty="0" smtClean="0">
                <a:solidFill>
                  <a:srgbClr val="404040"/>
                </a:solidFill>
                <a:latin typeface="Calibri" charset="0"/>
              </a:rPr>
              <a:t>0</a:t>
            </a:r>
          </a:p>
          <a:p>
            <a:r>
              <a:rPr lang="en-US" dirty="0" smtClean="0">
                <a:solidFill>
                  <a:srgbClr val="404040"/>
                </a:solidFill>
                <a:latin typeface="Calibri" charset="0"/>
              </a:rPr>
              <a:t>And we also assign 0 probability to all sentences containing it!</a:t>
            </a:r>
            <a:endParaRPr lang="en-US" dirty="0"/>
          </a:p>
        </p:txBody>
      </p:sp>
      <p:graphicFrame>
        <p:nvGraphicFramePr>
          <p:cNvPr id="4" name="Content Placeholder 3"/>
          <p:cNvGraphicFramePr>
            <a:graphicFrameLocks/>
          </p:cNvGraphicFramePr>
          <p:nvPr>
            <p:extLst/>
          </p:nvPr>
        </p:nvGraphicFramePr>
        <p:xfrm>
          <a:off x="1007301" y="2370507"/>
          <a:ext cx="10515600" cy="190500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Train</a:t>
                      </a:r>
                      <a:endParaRPr lang="en-US" dirty="0"/>
                    </a:p>
                  </a:txBody>
                  <a:tcPr/>
                </a:tc>
                <a:tc>
                  <a:txBody>
                    <a:bodyPr/>
                    <a:lstStyle/>
                    <a:p>
                      <a:r>
                        <a:rPr lang="en-US" dirty="0" smtClean="0"/>
                        <a:t>Test</a:t>
                      </a:r>
                      <a:endParaRPr lang="en-US" dirty="0"/>
                    </a:p>
                  </a:txBody>
                  <a:tcPr/>
                </a:tc>
              </a:tr>
              <a:tr h="370840">
                <a:tc>
                  <a:txBody>
                    <a:bodyPr/>
                    <a:lstStyle/>
                    <a:p>
                      <a:r>
                        <a:rPr lang="en-US" dirty="0" smtClean="0"/>
                        <a:t>denied the allegations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memo</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reports</a:t>
                      </a:r>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claims</a:t>
                      </a:r>
                    </a:p>
                  </a:txBody>
                  <a:tcPr/>
                </a:tc>
                <a:tc>
                  <a:txBody>
                    <a:bodyPr/>
                    <a:lstStyle/>
                    <a:p>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denied the requests</a:t>
                      </a:r>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17628994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for MLE</a:t>
            </a:r>
          </a:p>
        </p:txBody>
      </p:sp>
      <p:sp>
        <p:nvSpPr>
          <p:cNvPr id="3" name="Content Placeholder 2"/>
          <p:cNvSpPr>
            <a:spLocks noGrp="1"/>
          </p:cNvSpPr>
          <p:nvPr>
            <p:ph idx="1"/>
          </p:nvPr>
        </p:nvSpPr>
        <p:spPr/>
        <p:txBody>
          <a:bodyPr/>
          <a:lstStyle/>
          <a:p>
            <a:r>
              <a:rPr lang="en-US" dirty="0" smtClean="0"/>
              <a:t>Out of vocabulary items (OOV)</a:t>
            </a:r>
          </a:p>
          <a:p>
            <a:r>
              <a:rPr lang="en-US" dirty="0" smtClean="0"/>
              <a:t>&lt;</a:t>
            </a:r>
            <a:r>
              <a:rPr lang="en-US" dirty="0" err="1" smtClean="0"/>
              <a:t>unk</a:t>
            </a:r>
            <a:r>
              <a:rPr lang="en-US" dirty="0" smtClean="0"/>
              <a:t>&gt; to deal with OOVs</a:t>
            </a:r>
          </a:p>
          <a:p>
            <a:r>
              <a:rPr lang="en-US" dirty="0" smtClean="0"/>
              <a:t>Fixed lexicon L of size V</a:t>
            </a:r>
          </a:p>
          <a:p>
            <a:r>
              <a:rPr lang="en-US" dirty="0" smtClean="0"/>
              <a:t>Normalize training data by replacing any word not in L with &lt;</a:t>
            </a:r>
            <a:r>
              <a:rPr lang="en-US" dirty="0" err="1" smtClean="0"/>
              <a:t>unk</a:t>
            </a:r>
            <a:r>
              <a:rPr lang="en-US" dirty="0" smtClean="0"/>
              <a:t>&gt;</a:t>
            </a:r>
          </a:p>
          <a:p>
            <a:endParaRPr lang="en-US" dirty="0"/>
          </a:p>
          <a:p>
            <a:r>
              <a:rPr lang="en-US" dirty="0" smtClean="0"/>
              <a:t>Avoid zeros with smoothing</a:t>
            </a:r>
          </a:p>
          <a:p>
            <a:endParaRPr lang="en-US" dirty="0" smtClean="0"/>
          </a:p>
        </p:txBody>
      </p:sp>
    </p:spTree>
    <p:extLst>
      <p:ext uri="{BB962C8B-B14F-4D97-AF65-F5344CB8AC3E}">
        <p14:creationId xmlns:p14="http://schemas.microsoft.com/office/powerpoint/2010/main" val="9096185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a:t>Practical Issues</a:t>
            </a:r>
          </a:p>
        </p:txBody>
      </p:sp>
      <p:sp>
        <p:nvSpPr>
          <p:cNvPr id="122883" name="Rectangle 3"/>
          <p:cNvSpPr>
            <a:spLocks noGrp="1" noChangeArrowheads="1"/>
          </p:cNvSpPr>
          <p:nvPr>
            <p:ph sz="quarter" idx="1"/>
          </p:nvPr>
        </p:nvSpPr>
        <p:spPr/>
        <p:txBody>
          <a:bodyPr/>
          <a:lstStyle/>
          <a:p>
            <a:pPr eaLnBrk="1" hangingPunct="1"/>
            <a:r>
              <a:rPr lang="en-US" sz="4267" dirty="0">
                <a:latin typeface="Calibri" charset="0"/>
              </a:rPr>
              <a:t>We do everything in log space</a:t>
            </a:r>
          </a:p>
          <a:p>
            <a:pPr lvl="1" eaLnBrk="1" hangingPunct="1"/>
            <a:r>
              <a:rPr lang="en-US" sz="4267" dirty="0">
                <a:latin typeface="Calibri" charset="0"/>
              </a:rPr>
              <a:t>Avoid underflow</a:t>
            </a:r>
          </a:p>
          <a:p>
            <a:pPr lvl="1" eaLnBrk="1" hangingPunct="1"/>
            <a:r>
              <a:rPr lang="en-US" sz="4267" dirty="0">
                <a:latin typeface="Calibri" charset="0"/>
              </a:rPr>
              <a:t>(also adding is faster than multiplying)</a:t>
            </a:r>
          </a:p>
        </p:txBody>
      </p:sp>
      <p:graphicFrame>
        <p:nvGraphicFramePr>
          <p:cNvPr id="2" name="Object 1"/>
          <p:cNvGraphicFramePr>
            <a:graphicFrameLocks noChangeAspect="1"/>
          </p:cNvGraphicFramePr>
          <p:nvPr>
            <p:extLst/>
          </p:nvPr>
        </p:nvGraphicFramePr>
        <p:xfrm>
          <a:off x="406401" y="5056290"/>
          <a:ext cx="11480800" cy="756076"/>
        </p:xfrm>
        <a:graphic>
          <a:graphicData uri="http://schemas.openxmlformats.org/presentationml/2006/ole">
            <mc:AlternateContent xmlns:mc="http://schemas.openxmlformats.org/markup-compatibility/2006">
              <mc:Choice xmlns:v="urn:schemas-microsoft-com:vml" Requires="v">
                <p:oleObj spid="_x0000_s22532" name="Equation" r:id="rId4" imgW="3276600" imgH="215900" progId="Equation.3">
                  <p:embed/>
                </p:oleObj>
              </mc:Choice>
              <mc:Fallback>
                <p:oleObj name="Equation" r:id="rId4" imgW="3276600" imgH="215900" progId="Equation.3">
                  <p:embed/>
                  <p:pic>
                    <p:nvPicPr>
                      <p:cNvPr id="0" name=""/>
                      <p:cNvPicPr/>
                      <p:nvPr/>
                    </p:nvPicPr>
                    <p:blipFill>
                      <a:blip r:embed="rId5"/>
                      <a:stretch>
                        <a:fillRect/>
                      </a:stretch>
                    </p:blipFill>
                    <p:spPr>
                      <a:xfrm>
                        <a:off x="406401" y="5056290"/>
                        <a:ext cx="11480800" cy="756076"/>
                      </a:xfrm>
                      <a:prstGeom prst="rect">
                        <a:avLst/>
                      </a:prstGeom>
                    </p:spPr>
                  </p:pic>
                </p:oleObj>
              </mc:Fallback>
            </mc:AlternateContent>
          </a:graphicData>
        </a:graphic>
      </p:graphicFrame>
    </p:spTree>
    <p:extLst>
      <p:ext uri="{BB962C8B-B14F-4D97-AF65-F5344CB8AC3E}">
        <p14:creationId xmlns:p14="http://schemas.microsoft.com/office/powerpoint/2010/main" val="204407401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a:t>Language Modeling Toolkits</a:t>
            </a:r>
          </a:p>
        </p:txBody>
      </p:sp>
      <p:sp>
        <p:nvSpPr>
          <p:cNvPr id="124931" name="Rectangle 3"/>
          <p:cNvSpPr>
            <a:spLocks noGrp="1" noChangeArrowheads="1"/>
          </p:cNvSpPr>
          <p:nvPr>
            <p:ph sz="quarter" idx="1"/>
          </p:nvPr>
        </p:nvSpPr>
        <p:spPr/>
        <p:txBody>
          <a:bodyPr/>
          <a:lstStyle/>
          <a:p>
            <a:pPr eaLnBrk="1" hangingPunct="1"/>
            <a:r>
              <a:rPr lang="en-US" sz="4267" dirty="0">
                <a:latin typeface="Calibri" charset="0"/>
              </a:rPr>
              <a:t>SRILM</a:t>
            </a:r>
          </a:p>
          <a:p>
            <a:pPr lvl="1" eaLnBrk="1" hangingPunct="1"/>
            <a:r>
              <a:rPr lang="en-US" sz="4267" dirty="0">
                <a:latin typeface="Calibri" charset="0"/>
                <a:hlinkClick r:id="rId3"/>
              </a:rPr>
              <a:t>http://www.speech.sri.com/projects/srilm/</a:t>
            </a:r>
            <a:endParaRPr lang="en-US" sz="4267" dirty="0">
              <a:latin typeface="Calibri" charset="0"/>
            </a:endParaRPr>
          </a:p>
          <a:p>
            <a:r>
              <a:rPr lang="en-US" sz="4800" dirty="0" err="1">
                <a:latin typeface="Calibri" charset="0"/>
              </a:rPr>
              <a:t>KenLM</a:t>
            </a:r>
            <a:endParaRPr lang="en-US" sz="4800" dirty="0">
              <a:latin typeface="Calibri" charset="0"/>
            </a:endParaRPr>
          </a:p>
          <a:p>
            <a:pPr lvl="1" eaLnBrk="1" hangingPunct="1"/>
            <a:r>
              <a:rPr lang="en-US" sz="4267" dirty="0">
                <a:latin typeface="Calibri" charset="0"/>
                <a:hlinkClick r:id="rId4"/>
              </a:rPr>
              <a:t>https://kheafield.com/code/kenlm/</a:t>
            </a:r>
            <a:endParaRPr lang="en-US" sz="4267" dirty="0">
              <a:latin typeface="Calibri" charset="0"/>
            </a:endParaRPr>
          </a:p>
        </p:txBody>
      </p:sp>
    </p:spTree>
    <p:extLst>
      <p:ext uri="{BB962C8B-B14F-4D97-AF65-F5344CB8AC3E}">
        <p14:creationId xmlns:p14="http://schemas.microsoft.com/office/powerpoint/2010/main" val="420999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828800" y="177800"/>
            <a:ext cx="9956800" cy="990600"/>
          </a:xfrm>
        </p:spPr>
        <p:txBody>
          <a:bodyPr/>
          <a:lstStyle/>
          <a:p>
            <a:pPr eaLnBrk="1" hangingPunct="1"/>
            <a:r>
              <a:rPr lang="en-US" dirty="0"/>
              <a:t>Google N-Gram </a:t>
            </a:r>
            <a:r>
              <a:rPr lang="en-US" dirty="0" smtClean="0"/>
              <a:t>Release, August 2006</a:t>
            </a:r>
            <a:endParaRPr lang="en-US" dirty="0"/>
          </a:p>
        </p:txBody>
      </p:sp>
      <p:pic>
        <p:nvPicPr>
          <p:cNvPr id="2" name="Picture 1" descr="ngram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3401"/>
            <a:ext cx="12192000" cy="1855839"/>
          </a:xfrm>
          <a:prstGeom prst="rect">
            <a:avLst/>
          </a:prstGeom>
        </p:spPr>
      </p:pic>
      <p:pic>
        <p:nvPicPr>
          <p:cNvPr id="3" name="Picture 2" descr="ngram2.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67240"/>
            <a:ext cx="12192000" cy="1101760"/>
          </a:xfrm>
          <a:prstGeom prst="rect">
            <a:avLst/>
          </a:prstGeom>
        </p:spPr>
      </p:pic>
      <p:sp>
        <p:nvSpPr>
          <p:cNvPr id="4" name="TextBox 3"/>
          <p:cNvSpPr txBox="1"/>
          <p:nvPr/>
        </p:nvSpPr>
        <p:spPr>
          <a:xfrm>
            <a:off x="1396613" y="3979954"/>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712821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Review: Probabilistic </a:t>
            </a:r>
            <a:r>
              <a:rPr lang="en-US" dirty="0" smtClean="0"/>
              <a:t>Inference</a:t>
            </a:r>
          </a:p>
        </p:txBody>
      </p:sp>
      <p:sp>
        <p:nvSpPr>
          <p:cNvPr id="16387" name="Rectangle 3"/>
          <p:cNvSpPr>
            <a:spLocks noGrp="1" noChangeArrowheads="1"/>
          </p:cNvSpPr>
          <p:nvPr>
            <p:ph idx="1"/>
          </p:nvPr>
        </p:nvSpPr>
        <p:spPr>
          <a:xfrm>
            <a:off x="379413" y="1407089"/>
            <a:ext cx="6854237" cy="4773049"/>
          </a:xfrm>
        </p:spPr>
        <p:txBody>
          <a:bodyPr/>
          <a:lstStyle/>
          <a:p>
            <a:pPr eaLnBrk="1" hangingPunct="1"/>
            <a:r>
              <a:rPr lang="en-US" sz="2400" dirty="0" smtClean="0"/>
              <a:t>Probabilistic inference: compute a desired probability from other known probabilities (e.g. conditional from joint)</a:t>
            </a:r>
          </a:p>
          <a:p>
            <a:pPr eaLnBrk="1" hangingPunct="1"/>
            <a:endParaRPr lang="en-US" sz="2400" dirty="0" smtClean="0"/>
          </a:p>
          <a:p>
            <a:pPr eaLnBrk="1" hangingPunct="1"/>
            <a:r>
              <a:rPr lang="en-US" sz="2400" dirty="0" smtClean="0"/>
              <a:t>We generally compute conditional probabilities </a:t>
            </a:r>
          </a:p>
          <a:p>
            <a:pPr lvl="1" eaLnBrk="1" hangingPunct="1"/>
            <a:r>
              <a:rPr lang="en-US" sz="2000" dirty="0" smtClean="0"/>
              <a:t>P(on time | no reported accidents) = 0.90</a:t>
            </a:r>
          </a:p>
          <a:p>
            <a:pPr lvl="1" eaLnBrk="1" hangingPunct="1"/>
            <a:r>
              <a:rPr lang="en-US" sz="2000" dirty="0" smtClean="0"/>
              <a:t>These represent the agent’s </a:t>
            </a:r>
            <a:r>
              <a:rPr lang="en-US" sz="2000" i="1" dirty="0" smtClean="0"/>
              <a:t>beliefs</a:t>
            </a:r>
            <a:r>
              <a:rPr lang="en-US" sz="2000" dirty="0" smtClean="0"/>
              <a:t> given the evidence</a:t>
            </a:r>
            <a:endParaRPr lang="en-US" sz="2000" i="1" dirty="0" smtClean="0"/>
          </a:p>
          <a:p>
            <a:pPr eaLnBrk="1" hangingPunct="1"/>
            <a:endParaRPr lang="en-US" sz="2400" dirty="0" smtClean="0"/>
          </a:p>
          <a:p>
            <a:pPr eaLnBrk="1" hangingPunct="1"/>
            <a:r>
              <a:rPr lang="en-US" sz="2400" dirty="0" smtClean="0"/>
              <a:t>Probabilities change with new evidence:</a:t>
            </a:r>
          </a:p>
          <a:p>
            <a:pPr lvl="1" eaLnBrk="1" hangingPunct="1"/>
            <a:r>
              <a:rPr lang="en-US" sz="2000" dirty="0" smtClean="0"/>
              <a:t>P(on time | no accidents, 5 a.m.) = 0.95</a:t>
            </a:r>
          </a:p>
          <a:p>
            <a:pPr lvl="1" eaLnBrk="1" hangingPunct="1"/>
            <a:r>
              <a:rPr lang="en-US" sz="2000" dirty="0" smtClean="0"/>
              <a:t>P(on time | no accidents, 5 a.m., raining) = 0.80</a:t>
            </a:r>
          </a:p>
          <a:p>
            <a:pPr lvl="1" eaLnBrk="1" hangingPunct="1"/>
            <a:r>
              <a:rPr lang="en-US" sz="2000" dirty="0" smtClean="0"/>
              <a:t>Observing new evidence causes </a:t>
            </a:r>
            <a:r>
              <a:rPr lang="en-US" sz="2000" i="1" dirty="0" smtClean="0"/>
              <a:t>beliefs to be updated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t>Google N-Gram Release</a:t>
            </a:r>
          </a:p>
        </p:txBody>
      </p:sp>
      <p:sp>
        <p:nvSpPr>
          <p:cNvPr id="129027" name="Rectangle 3"/>
          <p:cNvSpPr>
            <a:spLocks noGrp="1" noChangeArrowheads="1"/>
          </p:cNvSpPr>
          <p:nvPr>
            <p:ph sz="quarter" idx="1"/>
          </p:nvPr>
        </p:nvSpPr>
        <p:spPr/>
        <p:txBody>
          <a:bodyPr>
            <a:normAutofit/>
          </a:bodyPr>
          <a:lstStyle/>
          <a:p>
            <a:pPr eaLnBrk="1" hangingPunct="1">
              <a:lnSpc>
                <a:spcPct val="90000"/>
              </a:lnSpc>
            </a:pPr>
            <a:r>
              <a:rPr lang="en-US" sz="2400" dirty="0">
                <a:solidFill>
                  <a:srgbClr val="333333"/>
                </a:solidFill>
                <a:latin typeface="Courier" charset="0"/>
              </a:rPr>
              <a:t>serve as the incoming 92</a:t>
            </a:r>
          </a:p>
          <a:p>
            <a:pPr eaLnBrk="1" hangingPunct="1">
              <a:lnSpc>
                <a:spcPct val="90000"/>
              </a:lnSpc>
            </a:pPr>
            <a:r>
              <a:rPr lang="en-US" sz="2400" dirty="0">
                <a:solidFill>
                  <a:srgbClr val="333333"/>
                </a:solidFill>
                <a:latin typeface="Courier" charset="0"/>
              </a:rPr>
              <a:t>serve as the incubator 99</a:t>
            </a:r>
          </a:p>
          <a:p>
            <a:pPr eaLnBrk="1" hangingPunct="1">
              <a:lnSpc>
                <a:spcPct val="90000"/>
              </a:lnSpc>
            </a:pPr>
            <a:r>
              <a:rPr lang="en-US" sz="2400" dirty="0">
                <a:solidFill>
                  <a:srgbClr val="333333"/>
                </a:solidFill>
                <a:latin typeface="Courier" charset="0"/>
              </a:rPr>
              <a:t>serve as the independent 794</a:t>
            </a:r>
          </a:p>
          <a:p>
            <a:pPr eaLnBrk="1" hangingPunct="1">
              <a:lnSpc>
                <a:spcPct val="90000"/>
              </a:lnSpc>
            </a:pPr>
            <a:r>
              <a:rPr lang="en-US" sz="2400" dirty="0">
                <a:solidFill>
                  <a:srgbClr val="333333"/>
                </a:solidFill>
                <a:latin typeface="Courier" charset="0"/>
              </a:rPr>
              <a:t>serve as the index 223</a:t>
            </a:r>
          </a:p>
          <a:p>
            <a:pPr eaLnBrk="1" hangingPunct="1">
              <a:lnSpc>
                <a:spcPct val="90000"/>
              </a:lnSpc>
            </a:pPr>
            <a:r>
              <a:rPr lang="en-US" sz="2400" dirty="0">
                <a:solidFill>
                  <a:srgbClr val="333333"/>
                </a:solidFill>
                <a:latin typeface="Courier" charset="0"/>
              </a:rPr>
              <a:t>serve as the indication 72</a:t>
            </a:r>
          </a:p>
          <a:p>
            <a:pPr eaLnBrk="1" hangingPunct="1">
              <a:lnSpc>
                <a:spcPct val="90000"/>
              </a:lnSpc>
            </a:pPr>
            <a:r>
              <a:rPr lang="en-US" sz="2400" dirty="0">
                <a:solidFill>
                  <a:srgbClr val="333333"/>
                </a:solidFill>
                <a:latin typeface="Courier" charset="0"/>
              </a:rPr>
              <a:t>serve as the indicator 120</a:t>
            </a:r>
          </a:p>
          <a:p>
            <a:pPr eaLnBrk="1" hangingPunct="1">
              <a:lnSpc>
                <a:spcPct val="90000"/>
              </a:lnSpc>
            </a:pPr>
            <a:r>
              <a:rPr lang="en-US" sz="2400" dirty="0">
                <a:solidFill>
                  <a:srgbClr val="333333"/>
                </a:solidFill>
                <a:latin typeface="Courier" charset="0"/>
              </a:rPr>
              <a:t>serve as the indicators 45</a:t>
            </a:r>
          </a:p>
          <a:p>
            <a:pPr eaLnBrk="1" hangingPunct="1">
              <a:lnSpc>
                <a:spcPct val="90000"/>
              </a:lnSpc>
            </a:pPr>
            <a:r>
              <a:rPr lang="en-US" sz="2400" dirty="0">
                <a:solidFill>
                  <a:srgbClr val="333333"/>
                </a:solidFill>
                <a:latin typeface="Courier" charset="0"/>
              </a:rPr>
              <a:t>serve as the indispensable 111</a:t>
            </a:r>
          </a:p>
          <a:p>
            <a:pPr eaLnBrk="1" hangingPunct="1">
              <a:lnSpc>
                <a:spcPct val="90000"/>
              </a:lnSpc>
            </a:pPr>
            <a:r>
              <a:rPr lang="en-US" sz="2400" dirty="0">
                <a:solidFill>
                  <a:srgbClr val="333333"/>
                </a:solidFill>
                <a:latin typeface="Courier" charset="0"/>
              </a:rPr>
              <a:t>serve as the indispensible 40</a:t>
            </a:r>
          </a:p>
          <a:p>
            <a:pPr eaLnBrk="1" hangingPunct="1">
              <a:lnSpc>
                <a:spcPct val="90000"/>
              </a:lnSpc>
            </a:pPr>
            <a:r>
              <a:rPr lang="en-US" sz="2400" dirty="0">
                <a:solidFill>
                  <a:srgbClr val="333333"/>
                </a:solidFill>
                <a:latin typeface="Courier" charset="0"/>
              </a:rPr>
              <a:t>serve as the individual 234</a:t>
            </a:r>
          </a:p>
        </p:txBody>
      </p:sp>
      <p:sp>
        <p:nvSpPr>
          <p:cNvPr id="129028" name="TextBox 4"/>
          <p:cNvSpPr txBox="1">
            <a:spLocks noChangeArrowheads="1"/>
          </p:cNvSpPr>
          <p:nvPr/>
        </p:nvSpPr>
        <p:spPr bwMode="auto">
          <a:xfrm>
            <a:off x="203201" y="6172200"/>
            <a:ext cx="9612055" cy="420564"/>
          </a:xfrm>
          <a:prstGeom prst="rect">
            <a:avLst/>
          </a:prstGeom>
          <a:noFill/>
          <a:ln w="9525">
            <a:noFill/>
            <a:miter lim="800000"/>
            <a:headEnd/>
            <a:tailEnd/>
          </a:ln>
        </p:spPr>
        <p:txBody>
          <a:bodyPr wrap="none">
            <a:prstTxWarp prst="textNoShape">
              <a:avLst/>
            </a:prstTxWarp>
            <a:spAutoFit/>
          </a:bodyPr>
          <a:lstStyle/>
          <a:p>
            <a:r>
              <a:rPr lang="en-US" sz="2133" dirty="0">
                <a:hlinkClick r:id="rId3"/>
              </a:rPr>
              <a:t>http://googleresearch.blogspot.com/2006/08/all-our-n-gram-are-belong-to-you.html</a:t>
            </a:r>
            <a:endParaRPr lang="en-US" sz="2133" dirty="0"/>
          </a:p>
        </p:txBody>
      </p:sp>
    </p:spTree>
    <p:extLst>
      <p:ext uri="{BB962C8B-B14F-4D97-AF65-F5344CB8AC3E}">
        <p14:creationId xmlns:p14="http://schemas.microsoft.com/office/powerpoint/2010/main" val="3708455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dirty="0" smtClean="0"/>
              <a:t>Review: Inference </a:t>
            </a:r>
            <a:r>
              <a:rPr lang="en-US" dirty="0" smtClean="0"/>
              <a:t>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t>General case:</a:t>
            </a:r>
          </a:p>
          <a:p>
            <a:pPr lvl="1" eaLnBrk="1" hangingPunct="1">
              <a:lnSpc>
                <a:spcPct val="80000"/>
              </a:lnSpc>
            </a:pPr>
            <a:r>
              <a:rPr lang="en-US" sz="1800" dirty="0" smtClean="0"/>
              <a:t>Evidence variables: </a:t>
            </a:r>
          </a:p>
          <a:p>
            <a:pPr lvl="1" eaLnBrk="1" hangingPunct="1">
              <a:lnSpc>
                <a:spcPct val="80000"/>
              </a:lnSpc>
            </a:pPr>
            <a:r>
              <a:rPr lang="en-US" sz="1800" dirty="0" smtClean="0"/>
              <a:t>Query* variable:</a:t>
            </a:r>
          </a:p>
          <a:p>
            <a:pPr lvl="1" eaLnBrk="1" hangingPunct="1">
              <a:lnSpc>
                <a:spcPct val="80000"/>
              </a:lnSpc>
            </a:pPr>
            <a:r>
              <a:rPr lang="en-US" sz="1800" dirty="0" smtClean="0"/>
              <a:t>Hidden variables:</a:t>
            </a:r>
          </a:p>
          <a:p>
            <a:pPr lvl="1" eaLnBrk="1" hangingPunct="1">
              <a:lnSpc>
                <a:spcPct val="80000"/>
              </a:lnSpc>
            </a:pPr>
            <a:endParaRPr lang="en-US" sz="1600" dirty="0" smtClean="0"/>
          </a:p>
          <a:p>
            <a:pPr lvl="1" eaLnBrk="1" hangingPunct="1">
              <a:lnSpc>
                <a:spcPct val="80000"/>
              </a:lnSpc>
            </a:pPr>
            <a:endParaRPr lang="en-US" sz="1600" dirty="0" smtClean="0"/>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pitchFamily="34" charset="0"/>
                <a:cs typeface="Calibri" pitchFamily="34" charset="0"/>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pitchFamily="34" charset="0"/>
                <a:cs typeface="Calibri"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We want:</a:t>
            </a:r>
          </a:p>
          <a:p>
            <a:pPr lvl="1">
              <a:lnSpc>
                <a:spcPct val="80000"/>
              </a:lnSpc>
            </a:pPr>
            <a:endParaRPr lang="en-US" sz="1600" dirty="0" smtClean="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3: Normalize</a:t>
            </a:r>
          </a:p>
          <a:p>
            <a:pPr>
              <a:lnSpc>
                <a:spcPct val="80000"/>
              </a:lnSpc>
            </a:pPr>
            <a:endParaRPr lang="en-US" sz="2000" dirty="0" smtClean="0"/>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t>Review: The </a:t>
            </a:r>
            <a:r>
              <a:rPr lang="en-US" dirty="0" smtClean="0"/>
              <a:t>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Example:</a:t>
            </a:r>
          </a:p>
          <a:p>
            <a:pPr eaLnBrk="1" hangingPunct="1"/>
            <a:endParaRPr lang="en-US" sz="2400" dirty="0" smtClean="0"/>
          </a:p>
        </p:txBody>
      </p:sp>
      <p:graphicFrame>
        <p:nvGraphicFramePr>
          <p:cNvPr id="1027084" name="Group 12"/>
          <p:cNvGraphicFramePr>
            <a:graphicFrameLocks noGrp="1"/>
          </p:cNvGraphicFramePr>
          <p:nvPr>
            <p:extLst>
              <p:ext uri="{D42A27DB-BD31-4B8C-83A1-F6EECF244321}">
                <p14:modId xmlns:p14="http://schemas.microsoft.com/office/powerpoint/2010/main" val="3119619804"/>
              </p:ext>
            </p:extLst>
          </p:nvPr>
        </p:nvGraphicFramePr>
        <p:xfrm>
          <a:off x="1383150" y="4244654"/>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27160" name="Group 88"/>
          <p:cNvGraphicFramePr>
            <a:graphicFrameLocks noGrp="1"/>
          </p:cNvGraphicFramePr>
          <p:nvPr>
            <p:extLst>
              <p:ext uri="{D42A27DB-BD31-4B8C-83A1-F6EECF244321}">
                <p14:modId xmlns:p14="http://schemas.microsoft.com/office/powerpoint/2010/main" val="2724154239"/>
              </p:ext>
            </p:extLst>
          </p:nvPr>
        </p:nvGraphicFramePr>
        <p:xfrm>
          <a:off x="3592950" y="3739829"/>
          <a:ext cx="2209800" cy="1847944"/>
        </p:xfrm>
        <a:graphic>
          <a:graphicData uri="http://schemas.openxmlformats.org/drawingml/2006/table">
            <a:tbl>
              <a:tblPr/>
              <a:tblGrid>
                <a:gridCol w="828675"/>
                <a:gridCol w="828675"/>
                <a:gridCol w="5524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3" name="Picture 92"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27213" name="Group 141"/>
          <p:cNvGraphicFramePr>
            <a:graphicFrameLocks noGrp="1"/>
          </p:cNvGraphicFramePr>
          <p:nvPr>
            <p:extLst>
              <p:ext uri="{D42A27DB-BD31-4B8C-83A1-F6EECF244321}">
                <p14:modId xmlns:p14="http://schemas.microsoft.com/office/powerpoint/2010/main" val="865181657"/>
              </p:ext>
            </p:extLst>
          </p:nvPr>
        </p:nvGraphicFramePr>
        <p:xfrm>
          <a:off x="7479150" y="3758879"/>
          <a:ext cx="2362200" cy="1847944"/>
        </p:xfrm>
        <a:graphic>
          <a:graphicData uri="http://schemas.openxmlformats.org/drawingml/2006/table">
            <a:tbl>
              <a:tblPr/>
              <a:tblGrid>
                <a:gridCol w="828675"/>
                <a:gridCol w="828675"/>
                <a:gridCol w="7048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4" name="Picture 93"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headEnd/>
            <a:tailEnd/>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Review: The </a:t>
            </a:r>
            <a:r>
              <a:rPr lang="en-US" dirty="0" smtClean="0"/>
              <a:t>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smtClean="0"/>
              <a:t>More generally, can always write any joint distribution as an incremental product of conditional distributions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always true?</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p:txBody>
      </p:sp>
      <p:pic>
        <p:nvPicPr>
          <p:cNvPr id="21508" name="Picture 8"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Review: Bayes</a:t>
            </a:r>
            <a:r>
              <a:rPr lang="en-US" dirty="0" smtClean="0"/>
              <a:t>’ Rule</a:t>
            </a:r>
          </a:p>
        </p:txBody>
      </p:sp>
      <p:sp>
        <p:nvSpPr>
          <p:cNvPr id="1017859" name="Rectangle 3"/>
          <p:cNvSpPr>
            <a:spLocks noGrp="1" noChangeArrowheads="1"/>
          </p:cNvSpPr>
          <p:nvPr>
            <p:ph idx="1"/>
          </p:nvPr>
        </p:nvSpPr>
        <p:spPr>
          <a:xfrm>
            <a:off x="694560" y="1600200"/>
            <a:ext cx="7992240" cy="5105400"/>
          </a:xfrm>
        </p:spPr>
        <p:txBody>
          <a:bodyPr/>
          <a:lstStyle/>
          <a:p>
            <a:pPr eaLnBrk="1" hangingPunct="1">
              <a:lnSpc>
                <a:spcPct val="80000"/>
              </a:lnSpc>
            </a:pPr>
            <a:r>
              <a:rPr lang="en-US" sz="2400" dirty="0" smtClean="0"/>
              <a:t>Two ways to factor a joint distribution over two variables:</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Dividing, we get:</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at all helpful?</a:t>
            </a:r>
          </a:p>
          <a:p>
            <a:pPr lvl="6">
              <a:lnSpc>
                <a:spcPct val="80000"/>
              </a:lnSpc>
            </a:pPr>
            <a:endParaRPr lang="en-US" sz="1200" dirty="0" smtClean="0"/>
          </a:p>
          <a:p>
            <a:pPr lvl="1" eaLnBrk="1" hangingPunct="1">
              <a:lnSpc>
                <a:spcPct val="80000"/>
              </a:lnSpc>
            </a:pPr>
            <a:r>
              <a:rPr lang="en-US" sz="2000" dirty="0" smtClean="0"/>
              <a:t>Lets us build one conditional from its reverse</a:t>
            </a:r>
          </a:p>
          <a:p>
            <a:pPr lvl="1" eaLnBrk="1" hangingPunct="1">
              <a:lnSpc>
                <a:spcPct val="80000"/>
              </a:lnSpc>
            </a:pPr>
            <a:r>
              <a:rPr lang="en-US" sz="2000" dirty="0" smtClean="0"/>
              <a:t>Often one conditional is tricky but the other one is simple</a:t>
            </a:r>
          </a:p>
          <a:p>
            <a:pPr lvl="1" eaLnBrk="1" hangingPunct="1">
              <a:lnSpc>
                <a:spcPct val="80000"/>
              </a:lnSpc>
            </a:pPr>
            <a:r>
              <a:rPr lang="en-US" sz="2000" dirty="0" smtClean="0"/>
              <a:t>Foundation of many systems we’ll see later (e.g. ASR, MT)</a:t>
            </a:r>
          </a:p>
          <a:p>
            <a:pPr eaLnBrk="1" hangingPunct="1">
              <a:lnSpc>
                <a:spcPct val="80000"/>
              </a:lnSpc>
            </a:pPr>
            <a:endParaRPr lang="en-US" sz="2400" dirty="0" smtClean="0"/>
          </a:p>
          <a:p>
            <a:pPr eaLnBrk="1" hangingPunct="1">
              <a:lnSpc>
                <a:spcPct val="80000"/>
              </a:lnSpc>
            </a:pPr>
            <a:r>
              <a:rPr lang="en-US" sz="2400" dirty="0" smtClean="0"/>
              <a:t>In the running for most important AI equation!</a:t>
            </a:r>
          </a:p>
          <a:p>
            <a:pPr lvl="1" eaLnBrk="1" hangingPunct="1">
              <a:lnSpc>
                <a:spcPct val="80000"/>
              </a:lnSpc>
            </a:pPr>
            <a:endParaRPr lang="en-US" sz="2000" dirty="0" smtClean="0"/>
          </a:p>
        </p:txBody>
      </p:sp>
      <p:pic>
        <p:nvPicPr>
          <p:cNvPr id="1017860" name="Picture 4"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9" name="Picture 13" descr="Thomas Bayes">
            <a:hlinkClick r:id="rId9" tooltip="Thomas Bayes"/>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5569" y="2286000"/>
            <a:ext cx="3442331" cy="3690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785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Review: Inference </a:t>
            </a:r>
            <a:r>
              <a:rPr lang="en-US" dirty="0" smtClean="0"/>
              <a:t>with Bayes’ Rule</a:t>
            </a:r>
          </a:p>
        </p:txBody>
      </p:sp>
      <p:sp>
        <p:nvSpPr>
          <p:cNvPr id="1020931" name="Rectangle 3"/>
          <p:cNvSpPr>
            <a:spLocks noGrp="1" noChangeArrowheads="1"/>
          </p:cNvSpPr>
          <p:nvPr>
            <p:ph idx="1"/>
          </p:nvPr>
        </p:nvSpPr>
        <p:spPr/>
        <p:txBody>
          <a:bodyPr/>
          <a:lstStyle/>
          <a:p>
            <a:pPr eaLnBrk="1" hangingPunct="1"/>
            <a:r>
              <a:rPr lang="en-US" sz="2400" dirty="0" smtClean="0"/>
              <a:t>Example: Diagnostic probability from causal probability:</a:t>
            </a:r>
          </a:p>
          <a:p>
            <a:pPr eaLnBrk="1" hangingPunct="1"/>
            <a:endParaRPr lang="en-US" sz="2400" dirty="0" smtClean="0"/>
          </a:p>
          <a:p>
            <a:pPr eaLnBrk="1" hangingPunct="1"/>
            <a:endParaRPr lang="en-US" sz="2400" dirty="0" smtClean="0"/>
          </a:p>
          <a:p>
            <a:pPr eaLnBrk="1" hangingPunct="1"/>
            <a:r>
              <a:rPr lang="en-US" sz="2400" dirty="0" smtClean="0"/>
              <a:t>Example:</a:t>
            </a:r>
          </a:p>
          <a:p>
            <a:pPr lvl="1" eaLnBrk="1" hangingPunct="1"/>
            <a:r>
              <a:rPr lang="en-US" sz="2000" dirty="0" smtClean="0"/>
              <a:t>M: meningitis, S: stiff neck</a:t>
            </a:r>
          </a:p>
          <a:p>
            <a:pPr eaLnBrk="1" hangingPunct="1"/>
            <a:endParaRPr lang="en-US" sz="2400" dirty="0" smtClean="0"/>
          </a:p>
          <a:p>
            <a:pPr eaLnBrk="1" hangingPunct="1"/>
            <a:endParaRPr lang="en-US" sz="2400" dirty="0" smtClean="0"/>
          </a:p>
          <a:p>
            <a:pPr eaLnBrk="1" hangingPunct="1"/>
            <a:endParaRPr lang="en-US" sz="2400" dirty="0" smtClean="0"/>
          </a:p>
          <a:p>
            <a:pPr lvl="4"/>
            <a:endParaRPr lang="en-US" sz="1200" dirty="0" smtClean="0"/>
          </a:p>
          <a:p>
            <a:pPr lvl="1" eaLnBrk="1" hangingPunct="1"/>
            <a:endParaRPr lang="en-US" sz="2000" dirty="0" smtClean="0"/>
          </a:p>
          <a:p>
            <a:pPr lvl="1" eaLnBrk="1" hangingPunct="1"/>
            <a:endParaRPr lang="en-US" sz="2000" dirty="0" smtClean="0"/>
          </a:p>
          <a:p>
            <a:pPr lvl="1" eaLnBrk="1" hangingPunct="1"/>
            <a:r>
              <a:rPr lang="en-US" sz="2000" dirty="0" smtClean="0"/>
              <a:t>Note: posterior probability of meningitis still very small</a:t>
            </a:r>
          </a:p>
          <a:p>
            <a:pPr lvl="1" eaLnBrk="1" hangingPunct="1"/>
            <a:r>
              <a:rPr lang="en-US" sz="2000" dirty="0" smtClean="0"/>
              <a:t>Note: you should still get stiff necks checked out!  Why?</a:t>
            </a:r>
          </a:p>
        </p:txBody>
      </p:sp>
      <p:sp>
        <p:nvSpPr>
          <p:cNvPr id="14" name="Right Brace 13"/>
          <p:cNvSpPr/>
          <p:nvPr/>
        </p:nvSpPr>
        <p:spPr>
          <a:xfrm>
            <a:off x="7454900" y="3471863"/>
            <a:ext cx="239713" cy="10001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466" name="TextBox 14"/>
          <p:cNvSpPr txBox="1">
            <a:spLocks noChangeArrowheads="1"/>
          </p:cNvSpPr>
          <p:nvPr/>
        </p:nvSpPr>
        <p:spPr bwMode="auto">
          <a:xfrm>
            <a:off x="7818438" y="3641725"/>
            <a:ext cx="120173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latin typeface="Calibri" pitchFamily="34" charset="0"/>
                <a:cs typeface="Calibri" pitchFamily="34" charset="0"/>
              </a:rPr>
              <a:t>Example</a:t>
            </a:r>
          </a:p>
          <a:p>
            <a:pPr eaLnBrk="1" hangingPunct="1"/>
            <a:r>
              <a:rPr lang="en-US" dirty="0" smtClean="0">
                <a:latin typeface="Calibri" pitchFamily="34" charset="0"/>
                <a:cs typeface="Calibri" pitchFamily="34" charset="0"/>
              </a:rPr>
              <a:t>givens</a:t>
            </a:r>
            <a:endParaRPr lang="en-US" dirty="0">
              <a:latin typeface="Calibri" pitchFamily="34" charset="0"/>
              <a:cs typeface="Calibri" pitchFamily="34" charset="0"/>
            </a:endParaRP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637" y="4229084"/>
            <a:ext cx="2580388" cy="32474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0" y="4945726"/>
            <a:ext cx="11345311" cy="566936"/>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426" y="3479892"/>
            <a:ext cx="2228287" cy="31710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097" y="3831425"/>
            <a:ext cx="2381074" cy="316906"/>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7698" y="2006610"/>
            <a:ext cx="5445919" cy="712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09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093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0931">
                                            <p:txEl>
                                              <p:pRg st="11" end="1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093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466"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Independence?</a:t>
            </a:r>
          </a:p>
        </p:txBody>
      </p:sp>
      <p:graphicFrame>
        <p:nvGraphicFramePr>
          <p:cNvPr id="1041412" name="Group 4"/>
          <p:cNvGraphicFramePr>
            <a:graphicFrameLocks noGrp="1"/>
          </p:cNvGraphicFramePr>
          <p:nvPr>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707" name="Picture 15"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722614" y="2848765"/>
            <a:ext cx="12969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2" name="Picture 9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519789" y="173116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3" name="Picture 14"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57876" y="470455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0" y="2743200"/>
            <a:ext cx="3581400" cy="362054"/>
          </a:xfrm>
          <a:prstGeom prst="rect">
            <a:avLst/>
          </a:prstGeom>
        </p:spPr>
      </p:pic>
    </p:spTree>
    <p:extLst>
      <p:ext uri="{BB962C8B-B14F-4D97-AF65-F5344CB8AC3E}">
        <p14:creationId xmlns:p14="http://schemas.microsoft.com/office/powerpoint/2010/main" val="1443548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Example: Independence</a:t>
            </a:r>
          </a:p>
        </p:txBody>
      </p:sp>
      <p:sp>
        <p:nvSpPr>
          <p:cNvPr id="27651" name="Rectangle 3"/>
          <p:cNvSpPr>
            <a:spLocks noGrp="1" noChangeArrowheads="1"/>
          </p:cNvSpPr>
          <p:nvPr>
            <p:ph idx="1"/>
          </p:nvPr>
        </p:nvSpPr>
        <p:spPr/>
        <p:txBody>
          <a:bodyPr/>
          <a:lstStyle/>
          <a:p>
            <a:pPr eaLnBrk="1" hangingPunct="1"/>
            <a:r>
              <a:rPr lang="en-US" dirty="0" smtClean="0"/>
              <a:t>N fair, independent coin flips:</a:t>
            </a:r>
          </a:p>
        </p:txBody>
      </p:sp>
      <p:graphicFrame>
        <p:nvGraphicFramePr>
          <p:cNvPr id="1043475" name="Group 19"/>
          <p:cNvGraphicFramePr>
            <a:graphicFrameLocks noGrp="1"/>
          </p:cNvGraphicFramePr>
          <p:nvPr>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27692" name="Picture 58"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2524" y="1150853"/>
            <a:ext cx="3229661" cy="3085480"/>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123415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6"/>
          </a:xfrm>
          <a:prstGeom prst="rect">
            <a:avLst/>
          </a:prstGeom>
        </p:spPr>
      </p:pic>
    </p:spTree>
    <p:extLst>
      <p:ext uri="{BB962C8B-B14F-4D97-AF65-F5344CB8AC3E}">
        <p14:creationId xmlns:p14="http://schemas.microsoft.com/office/powerpoint/2010/main" val="1906096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dirty="0" smtClean="0"/>
              <a:t>Review: Uncertainty</a:t>
            </a:r>
            <a:endParaRPr lang="en-US" dirty="0" smtClean="0"/>
          </a:p>
        </p:txBody>
      </p:sp>
      <p:sp>
        <p:nvSpPr>
          <p:cNvPr id="1030" name="Rectangle 3"/>
          <p:cNvSpPr>
            <a:spLocks noGrp="1" noChangeArrowheads="1"/>
          </p:cNvSpPr>
          <p:nvPr>
            <p:ph idx="1"/>
          </p:nvPr>
        </p:nvSpPr>
        <p:spPr>
          <a:xfrm>
            <a:off x="967676" y="1500583"/>
            <a:ext cx="6725476" cy="4525963"/>
          </a:xfrm>
        </p:spPr>
        <p:txBody>
          <a:bodyPr/>
          <a:lstStyle/>
          <a:p>
            <a:pPr eaLnBrk="1" hangingPunct="1">
              <a:lnSpc>
                <a:spcPct val="80000"/>
              </a:lnSpc>
            </a:pPr>
            <a:r>
              <a:rPr lang="en-US" sz="2400" dirty="0" smtClean="0"/>
              <a:t>General situation:</a:t>
            </a:r>
          </a:p>
          <a:p>
            <a:pPr lvl="2">
              <a:lnSpc>
                <a:spcPct val="80000"/>
              </a:lnSpc>
            </a:pPr>
            <a:endParaRPr lang="en-US" sz="1600" dirty="0" smtClean="0"/>
          </a:p>
          <a:p>
            <a:pPr lvl="1" eaLnBrk="1" hangingPunct="1">
              <a:lnSpc>
                <a:spcPct val="80000"/>
              </a:lnSpc>
            </a:pPr>
            <a:r>
              <a:rPr lang="en-US" sz="2000" b="1" dirty="0" smtClean="0"/>
              <a:t>Observed variables (evidence)</a:t>
            </a:r>
            <a:r>
              <a:rPr lang="en-US" sz="2000" dirty="0" smtClean="0"/>
              <a:t>: Agent knows certain things about the state of the world (e.g., sensor readings or symptoms)</a:t>
            </a:r>
          </a:p>
          <a:p>
            <a:pPr lvl="4">
              <a:lnSpc>
                <a:spcPct val="80000"/>
              </a:lnSpc>
            </a:pPr>
            <a:endParaRPr lang="en-US" sz="1200" dirty="0" smtClean="0"/>
          </a:p>
          <a:p>
            <a:pPr lvl="1" eaLnBrk="1" hangingPunct="1">
              <a:lnSpc>
                <a:spcPct val="80000"/>
              </a:lnSpc>
            </a:pPr>
            <a:r>
              <a:rPr lang="en-US" sz="2000" b="1" dirty="0" smtClean="0"/>
              <a:t>Unobserved </a:t>
            </a:r>
            <a:r>
              <a:rPr lang="en-US" sz="2000" b="1" dirty="0" smtClean="0"/>
              <a:t>variables (states)</a:t>
            </a:r>
            <a:r>
              <a:rPr lang="en-US" sz="2000" dirty="0" smtClean="0"/>
              <a:t>: </a:t>
            </a:r>
            <a:r>
              <a:rPr lang="en-US" sz="2000" dirty="0" smtClean="0"/>
              <a:t>Agent needs to reason about other aspects (e.g. where an object is or what disease is present)</a:t>
            </a:r>
          </a:p>
          <a:p>
            <a:pPr lvl="4">
              <a:lnSpc>
                <a:spcPct val="80000"/>
              </a:lnSpc>
            </a:pPr>
            <a:endParaRPr lang="en-US" sz="1200" dirty="0" smtClean="0"/>
          </a:p>
          <a:p>
            <a:pPr lvl="1" eaLnBrk="1" hangingPunct="1">
              <a:lnSpc>
                <a:spcPct val="80000"/>
              </a:lnSpc>
            </a:pPr>
            <a:r>
              <a:rPr lang="en-US" sz="2000" b="1" dirty="0" smtClean="0"/>
              <a:t>Model</a:t>
            </a:r>
            <a:r>
              <a:rPr lang="en-US" sz="2000" dirty="0" smtClean="0"/>
              <a:t>: Agent knows something about how the known variables relate to the unknown </a:t>
            </a:r>
            <a:r>
              <a:rPr lang="en-US" sz="2000" dirty="0" smtClean="0"/>
              <a:t>variables</a:t>
            </a:r>
            <a:endParaRPr lang="en-US" sz="2400" dirty="0" smtClean="0"/>
          </a:p>
          <a:p>
            <a:pPr lvl="6">
              <a:lnSpc>
                <a:spcPct val="80000"/>
              </a:lnSpc>
            </a:pPr>
            <a:endParaRPr lang="en-US" sz="1200" dirty="0" smtClean="0"/>
          </a:p>
          <a:p>
            <a:pPr eaLnBrk="1" hangingPunct="1">
              <a:lnSpc>
                <a:spcPct val="80000"/>
              </a:lnSpc>
            </a:pPr>
            <a:r>
              <a:rPr lang="en-US" sz="2400" dirty="0" smtClean="0"/>
              <a:t>Probabilistic reasoning gives us a framework for managing our beliefs and knowledge</a:t>
            </a:r>
          </a:p>
        </p:txBody>
      </p:sp>
      <p:pic>
        <p:nvPicPr>
          <p:cNvPr id="2" name="Picture 1"/>
          <p:cNvPicPr>
            <a:picLocks noChangeAspect="1"/>
          </p:cNvPicPr>
          <p:nvPr/>
        </p:nvPicPr>
        <p:blipFill>
          <a:blip r:embed="rId3"/>
          <a:stretch>
            <a:fillRect/>
          </a:stretch>
        </p:blipFill>
        <p:spPr>
          <a:xfrm>
            <a:off x="7799832" y="1267968"/>
            <a:ext cx="5199888" cy="519988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17331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3701" y="1371600"/>
            <a:ext cx="3352797" cy="2202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4038600"/>
            <a:ext cx="4991100" cy="3327400"/>
          </a:xfrm>
          <a:prstGeom prst="rect">
            <a:avLst/>
          </a:prstGeom>
        </p:spPr>
      </p:pic>
    </p:spTree>
    <p:extLst>
      <p:ext uri="{BB962C8B-B14F-4D97-AF65-F5344CB8AC3E}">
        <p14:creationId xmlns:p14="http://schemas.microsoft.com/office/powerpoint/2010/main" val="1792703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smtClean="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a:buFont typeface="Wingdings" charset="0"/>
              <a:buChar char="§"/>
              <a:defRPr/>
            </a:pPr>
            <a:r>
              <a:rPr lang="en-US" sz="2800" dirty="0" smtClean="0"/>
              <a:t>X</a:t>
            </a:r>
            <a:r>
              <a:rPr lang="en-US" sz="2800" dirty="0"/>
              <a:t>, Y independent </a:t>
            </a:r>
            <a:r>
              <a:rPr lang="en-US" sz="2800" dirty="0" smtClean="0"/>
              <a:t>if and only if:</a:t>
            </a:r>
            <a:endParaRPr lang="en-US" sz="2800" dirty="0"/>
          </a:p>
          <a:p>
            <a:pPr lvl="4">
              <a:buFont typeface="Wingdings" charset="0"/>
              <a:buChar char="§"/>
              <a:defRPr/>
            </a:pPr>
            <a:endParaRPr lang="en-US" sz="1600" dirty="0"/>
          </a:p>
          <a:p>
            <a:pPr>
              <a:buFont typeface="Wingdings" charset="0"/>
              <a:buChar char="§"/>
              <a:defRPr/>
            </a:pPr>
            <a:r>
              <a:rPr lang="en-US" sz="2800" dirty="0"/>
              <a:t>X and Y are conditionally independent given Z </a:t>
            </a:r>
            <a:r>
              <a:rPr lang="en-US" sz="2800" dirty="0" smtClean="0"/>
              <a:t>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043728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Independence</a:t>
            </a:r>
          </a:p>
        </p:txBody>
      </p:sp>
      <p:sp>
        <p:nvSpPr>
          <p:cNvPr id="1014787" name="Rectangle 3"/>
          <p:cNvSpPr>
            <a:spLocks noGrp="1" noChangeArrowheads="1"/>
          </p:cNvSpPr>
          <p:nvPr>
            <p:ph idx="1"/>
          </p:nvPr>
        </p:nvSpPr>
        <p:spPr>
          <a:xfrm>
            <a:off x="457200" y="1600200"/>
            <a:ext cx="7192877" cy="4876800"/>
          </a:xfrm>
        </p:spPr>
        <p:txBody>
          <a:bodyPr/>
          <a:lstStyle/>
          <a:p>
            <a:pPr eaLnBrk="1" hangingPunct="1">
              <a:lnSpc>
                <a:spcPct val="90000"/>
              </a:lnSpc>
            </a:pPr>
            <a:r>
              <a:rPr lang="en-US" sz="2000" dirty="0" smtClean="0"/>
              <a:t>Two variables are </a:t>
            </a:r>
            <a:r>
              <a:rPr lang="en-US" sz="2000" i="1" dirty="0" smtClean="0"/>
              <a:t>independent</a:t>
            </a:r>
            <a:r>
              <a:rPr lang="en-US" sz="2000" dirty="0" smtClean="0"/>
              <a:t> in a joint distribution if:</a:t>
            </a:r>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r>
              <a:rPr lang="en-US" sz="1800" dirty="0" smtClean="0"/>
              <a:t>Says the joint distribution </a:t>
            </a:r>
            <a:r>
              <a:rPr lang="en-US" sz="1800" i="1" dirty="0" smtClean="0"/>
              <a:t>factors</a:t>
            </a:r>
            <a:r>
              <a:rPr lang="en-US" sz="1800" dirty="0" smtClean="0"/>
              <a:t> into a product of two simple ones</a:t>
            </a:r>
          </a:p>
          <a:p>
            <a:pPr lvl="1" eaLnBrk="1" hangingPunct="1">
              <a:lnSpc>
                <a:spcPct val="90000"/>
              </a:lnSpc>
            </a:pPr>
            <a:r>
              <a:rPr lang="en-US" sz="1800" dirty="0" smtClean="0"/>
              <a:t>Usually variables aren’t independent!</a:t>
            </a:r>
          </a:p>
          <a:p>
            <a:pPr eaLnBrk="1" hangingPunct="1">
              <a:lnSpc>
                <a:spcPct val="90000"/>
              </a:lnSpc>
            </a:pPr>
            <a:endParaRPr lang="en-US" sz="2000" dirty="0" smtClean="0"/>
          </a:p>
          <a:p>
            <a:pPr eaLnBrk="1" hangingPunct="1">
              <a:lnSpc>
                <a:spcPct val="90000"/>
              </a:lnSpc>
            </a:pPr>
            <a:r>
              <a:rPr lang="en-US" sz="2000" dirty="0" smtClean="0"/>
              <a:t>Can use independence as a </a:t>
            </a:r>
            <a:r>
              <a:rPr lang="en-US" sz="2000" i="1" dirty="0" smtClean="0"/>
              <a:t>modeling assumption</a:t>
            </a:r>
          </a:p>
          <a:p>
            <a:pPr lvl="1" eaLnBrk="1" hangingPunct="1">
              <a:lnSpc>
                <a:spcPct val="90000"/>
              </a:lnSpc>
            </a:pPr>
            <a:r>
              <a:rPr lang="en-US" sz="1800" dirty="0" smtClean="0"/>
              <a:t>Independence can be a simplifying assumption</a:t>
            </a:r>
          </a:p>
          <a:p>
            <a:pPr lvl="1" eaLnBrk="1" hangingPunct="1">
              <a:lnSpc>
                <a:spcPct val="90000"/>
              </a:lnSpc>
            </a:pPr>
            <a:r>
              <a:rPr lang="en-US" sz="1800" i="1" dirty="0" smtClean="0"/>
              <a:t>Empirical  </a:t>
            </a:r>
            <a:r>
              <a:rPr lang="en-US" sz="1800" dirty="0" smtClean="0"/>
              <a:t>joint distributions: at best “close” to independent</a:t>
            </a:r>
          </a:p>
          <a:p>
            <a:pPr lvl="1" eaLnBrk="1" hangingPunct="1">
              <a:lnSpc>
                <a:spcPct val="90000"/>
              </a:lnSpc>
            </a:pPr>
            <a:r>
              <a:rPr lang="en-US" sz="1800" dirty="0" smtClean="0"/>
              <a:t>What could we assume for {Weather, Traffic, Cavity</a:t>
            </a:r>
            <a:r>
              <a:rPr lang="en-US" sz="1800" dirty="0" smtClean="0"/>
              <a:t>}?</a:t>
            </a:r>
            <a:endParaRPr lang="en-US" sz="1800" dirty="0" smtClean="0"/>
          </a:p>
        </p:txBody>
      </p:sp>
      <p:pic>
        <p:nvPicPr>
          <p:cNvPr id="23556"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6263" y="2201863"/>
            <a:ext cx="3213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55763" y="2873375"/>
            <a:ext cx="35877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15048" y="2516188"/>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141" y="1844205"/>
            <a:ext cx="4257231" cy="3752458"/>
          </a:xfrm>
          <a:prstGeom prst="rect">
            <a:avLst/>
          </a:prstGeom>
        </p:spPr>
      </p:pic>
    </p:spTree>
    <p:extLst>
      <p:ext uri="{BB962C8B-B14F-4D97-AF65-F5344CB8AC3E}">
        <p14:creationId xmlns:p14="http://schemas.microsoft.com/office/powerpoint/2010/main" val="558654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47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4787">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78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47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478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47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Catch)</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catches in it doesn't depend on whether I have a toothache:</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P(+catch |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P(+catch|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Catch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Catch , Cavity) = P(Toothache | Cavity)</a:t>
            </a:r>
          </a:p>
          <a:p>
            <a:pPr lvl="1">
              <a:lnSpc>
                <a:spcPct val="80000"/>
              </a:lnSpc>
            </a:pPr>
            <a:r>
              <a:rPr lang="en-US" sz="1800" dirty="0" smtClean="0">
                <a:latin typeface="Calibri"/>
                <a:cs typeface="Calibri"/>
              </a:rPr>
              <a:t>P(Toothache, Catch | Cavity) = P(Toothache | Cavity) P(Catch | Cavity)</a:t>
            </a:r>
          </a:p>
          <a:p>
            <a:pPr lvl="1">
              <a:lnSpc>
                <a:spcPct val="80000"/>
              </a:lnSpc>
            </a:pPr>
            <a:r>
              <a:rPr lang="en-US" sz="1800" dirty="0" smtClean="0">
                <a:latin typeface="Calibri"/>
                <a:cs typeface="Calibri"/>
              </a:rPr>
              <a:t>One can be derived from the </a:t>
            </a:r>
            <a:r>
              <a:rPr lang="en-US" sz="1800" dirty="0" smtClean="0">
                <a:latin typeface="Calibri"/>
                <a:cs typeface="Calibri"/>
              </a:rPr>
              <a:t>other</a:t>
            </a:r>
            <a:endParaRPr lang="en-US" sz="1800" dirty="0">
              <a:latin typeface="Calibri"/>
              <a:cs typeface="Calibri"/>
            </a:endParaRPr>
          </a:p>
        </p:txBody>
      </p:sp>
    </p:spTree>
    <p:extLst>
      <p:ext uri="{BB962C8B-B14F-4D97-AF65-F5344CB8AC3E}">
        <p14:creationId xmlns:p14="http://schemas.microsoft.com/office/powerpoint/2010/main" val="943057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(why?)</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094038" y="45720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9448800" y="3352800"/>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170238" y="57150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6339994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lstStyle/>
          <a:p>
            <a:r>
              <a:rPr lang="en-US" dirty="0"/>
              <a:t/>
            </a:r>
            <a:br>
              <a:rPr lang="en-US" dirty="0"/>
            </a:br>
            <a:r>
              <a:rPr lang="en-US" dirty="0" smtClean="0"/>
              <a:t>Probabilistic</a:t>
            </a:r>
            <a:r>
              <a:rPr lang="en-US" dirty="0" smtClean="0"/>
              <a:t> </a:t>
            </a:r>
            <a:r>
              <a:rPr lang="en-US" dirty="0" smtClean="0"/>
              <a:t>Reasoning Over Time</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(15.1-15.5</a:t>
            </a:r>
            <a:r>
              <a:rPr lang="en-US" sz="2400" dirty="0" smtClean="0">
                <a:solidFill>
                  <a:srgbClr val="FF0000"/>
                </a:solidFill>
              </a:rPr>
              <a:t>)</a:t>
            </a:r>
            <a:endParaRPr lang="en-US" sz="2400" dirty="0"/>
          </a:p>
        </p:txBody>
      </p:sp>
      <p:sp>
        <p:nvSpPr>
          <p:cNvPr id="3" name="Rectangle 2"/>
          <p:cNvSpPr/>
          <p:nvPr/>
        </p:nvSpPr>
        <p:spPr>
          <a:xfrm>
            <a:off x="656492" y="5840446"/>
            <a:ext cx="6096000" cy="646331"/>
          </a:xfrm>
          <a:prstGeom prst="rect">
            <a:avLst/>
          </a:prstGeom>
        </p:spPr>
        <p:txBody>
          <a:bodyPr>
            <a:spAutoFit/>
          </a:bodyPr>
          <a:lstStyle/>
          <a:p>
            <a:r>
              <a:rPr lang="en-US" dirty="0">
                <a:latin typeface="Calibri"/>
                <a:cs typeface="Calibri"/>
              </a:rPr>
              <a:t>These slides </a:t>
            </a:r>
            <a:r>
              <a:rPr lang="en-US" dirty="0" smtClean="0">
                <a:latin typeface="Calibri"/>
                <a:cs typeface="Calibri"/>
              </a:rPr>
              <a:t>are courtesy of Dan </a:t>
            </a:r>
            <a:r>
              <a:rPr lang="en-US" dirty="0">
                <a:latin typeface="Calibri"/>
                <a:cs typeface="Calibri"/>
              </a:rPr>
              <a:t>Klein and Pieter </a:t>
            </a:r>
            <a:r>
              <a:rPr lang="en-US" dirty="0" err="1">
                <a:latin typeface="Calibri"/>
                <a:cs typeface="Calibri"/>
              </a:rPr>
              <a:t>Abbeel</a:t>
            </a:r>
            <a:r>
              <a:rPr lang="en-US" dirty="0">
                <a:latin typeface="Calibri"/>
                <a:cs typeface="Calibri"/>
              </a:rPr>
              <a:t> for </a:t>
            </a:r>
            <a:r>
              <a:rPr lang="en-US" dirty="0" smtClean="0">
                <a:latin typeface="Calibri"/>
                <a:cs typeface="Calibri"/>
              </a:rPr>
              <a:t>UC Berkeley’s Intro to AI course</a:t>
            </a:r>
            <a:endParaRPr lang="en-US" dirty="0"/>
          </a:p>
        </p:txBody>
      </p:sp>
    </p:spTree>
    <p:extLst>
      <p:ext uri="{BB962C8B-B14F-4D97-AF65-F5344CB8AC3E}">
        <p14:creationId xmlns:p14="http://schemas.microsoft.com/office/powerpoint/2010/main" val="477473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Partially Observable Environments</a:t>
            </a:r>
            <a:endParaRPr lang="en-US" dirty="0"/>
          </a:p>
        </p:txBody>
      </p:sp>
      <p:sp>
        <p:nvSpPr>
          <p:cNvPr id="3" name="Content Placeholder 2"/>
          <p:cNvSpPr>
            <a:spLocks noGrp="1"/>
          </p:cNvSpPr>
          <p:nvPr>
            <p:ph idx="1"/>
          </p:nvPr>
        </p:nvSpPr>
        <p:spPr/>
        <p:txBody>
          <a:bodyPr/>
          <a:lstStyle/>
          <a:p>
            <a:r>
              <a:rPr lang="en-US" dirty="0" smtClean="0"/>
              <a:t>So far, we have considered </a:t>
            </a:r>
            <a:r>
              <a:rPr lang="en-US" b="1" dirty="0" smtClean="0"/>
              <a:t>full-observable environments </a:t>
            </a:r>
            <a:r>
              <a:rPr lang="en-US" dirty="0" smtClean="0"/>
              <a:t>like chess, or </a:t>
            </a:r>
            <a:r>
              <a:rPr lang="en-US" dirty="0" err="1" smtClean="0"/>
              <a:t>gridworld</a:t>
            </a:r>
            <a:endParaRPr lang="en-US" b="1" dirty="0" smtClean="0"/>
          </a:p>
          <a:p>
            <a:r>
              <a:rPr lang="en-US" dirty="0" smtClean="0"/>
              <a:t>In </a:t>
            </a:r>
            <a:r>
              <a:rPr lang="en-US" b="1" dirty="0" smtClean="0"/>
              <a:t>partially-observable </a:t>
            </a:r>
            <a:r>
              <a:rPr lang="en-US" b="1" dirty="0"/>
              <a:t>environments </a:t>
            </a:r>
            <a:r>
              <a:rPr lang="en-US" dirty="0" smtClean="0"/>
              <a:t>we don’t see everything</a:t>
            </a:r>
          </a:p>
          <a:p>
            <a:r>
              <a:rPr lang="en-US" dirty="0" smtClean="0"/>
              <a:t>In this case an agent needs to maintain a </a:t>
            </a:r>
            <a:r>
              <a:rPr lang="en-US" b="1" dirty="0" smtClean="0"/>
              <a:t>belief state</a:t>
            </a:r>
            <a:r>
              <a:rPr lang="en-US" dirty="0" smtClean="0"/>
              <a:t> that represents represents which states are currently possible</a:t>
            </a:r>
          </a:p>
        </p:txBody>
      </p:sp>
      <p:sp>
        <p:nvSpPr>
          <p:cNvPr id="4" name="Slide Number Placeholder 3"/>
          <p:cNvSpPr>
            <a:spLocks noGrp="1"/>
          </p:cNvSpPr>
          <p:nvPr>
            <p:ph type="sldNum" sz="quarter" idx="12"/>
          </p:nvPr>
        </p:nvSpPr>
        <p:spPr/>
        <p:txBody>
          <a:bodyPr/>
          <a:lstStyle/>
          <a:p>
            <a:pPr>
              <a:defRPr/>
            </a:pPr>
            <a:fld id="{518BB908-676B-418D-A0F9-ADA2F5DFB005}" type="slidenum">
              <a:rPr lang="en-US" smtClean="0"/>
              <a:pPr>
                <a:defRPr/>
              </a:pPr>
              <a:t>27</a:t>
            </a:fld>
            <a:endParaRPr lang="en-US"/>
          </a:p>
        </p:txBody>
      </p:sp>
    </p:spTree>
    <p:extLst>
      <p:ext uri="{BB962C8B-B14F-4D97-AF65-F5344CB8AC3E}">
        <p14:creationId xmlns:p14="http://schemas.microsoft.com/office/powerpoint/2010/main" val="350996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0450" y="2262981"/>
            <a:ext cx="10071100" cy="2997200"/>
          </a:xfrm>
        </p:spPr>
      </p:pic>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830997"/>
          </a:xfrm>
          <a:prstGeom prst="rect">
            <a:avLst/>
          </a:prstGeom>
          <a:noFill/>
        </p:spPr>
        <p:txBody>
          <a:bodyPr wrap="square" rtlCol="0">
            <a:spAutoFit/>
          </a:bodyPr>
          <a:lstStyle/>
          <a:p>
            <a:r>
              <a:rPr lang="en-US" sz="2400" dirty="0" smtClean="0"/>
              <a:t>Sensor data with one observation saying there are obstacles to the North, South and West.</a:t>
            </a:r>
            <a:endParaRPr lang="en-US" sz="2400" dirty="0"/>
          </a:p>
        </p:txBody>
      </p:sp>
    </p:spTree>
    <p:extLst>
      <p:ext uri="{BB962C8B-B14F-4D97-AF65-F5344CB8AC3E}">
        <p14:creationId xmlns:p14="http://schemas.microsoft.com/office/powerpoint/2010/main" val="1166484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1200329"/>
          </a:xfrm>
          <a:prstGeom prst="rect">
            <a:avLst/>
          </a:prstGeom>
          <a:noFill/>
        </p:spPr>
        <p:txBody>
          <a:bodyPr wrap="square" rtlCol="0">
            <a:spAutoFit/>
          </a:bodyPr>
          <a:lstStyle/>
          <a:p>
            <a:r>
              <a:rPr lang="en-US" sz="2400" dirty="0" smtClean="0"/>
              <a:t>Sensor data with one observation saying there are obstacles to the North, South and West.  The robot moves, and then takes another observation with obstacles to the North and South, and updates its belief state.</a:t>
            </a:r>
            <a:endParaRPr lang="en-US" sz="24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3840" y="2237581"/>
            <a:ext cx="10071100" cy="3048000"/>
          </a:xfrm>
        </p:spPr>
      </p:pic>
    </p:spTree>
    <p:extLst>
      <p:ext uri="{BB962C8B-B14F-4D97-AF65-F5344CB8AC3E}">
        <p14:creationId xmlns:p14="http://schemas.microsoft.com/office/powerpoint/2010/main" val="1492992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47360" y="1671022"/>
            <a:ext cx="8058912" cy="4230929"/>
          </a:xfrm>
          <a:prstGeom prst="rect">
            <a:avLst/>
          </a:prstGeom>
        </p:spPr>
      </p:pic>
      <p:sp>
        <p:nvSpPr>
          <p:cNvPr id="7170" name="Rectangle 2"/>
          <p:cNvSpPr>
            <a:spLocks noGrp="1" noChangeArrowheads="1"/>
          </p:cNvSpPr>
          <p:nvPr>
            <p:ph type="title"/>
          </p:nvPr>
        </p:nvSpPr>
        <p:spPr/>
        <p:txBody>
          <a:bodyPr/>
          <a:lstStyle/>
          <a:p>
            <a:r>
              <a:rPr lang="en-US" dirty="0"/>
              <a:t>Review: Random </a:t>
            </a:r>
            <a:r>
              <a:rPr lang="en-US" dirty="0" smtClean="0"/>
              <a:t>Variables</a:t>
            </a:r>
          </a:p>
        </p:txBody>
      </p:sp>
      <p:sp>
        <p:nvSpPr>
          <p:cNvPr id="7171" name="Rectangle 3"/>
          <p:cNvSpPr>
            <a:spLocks noGrp="1" noChangeArrowheads="1"/>
          </p:cNvSpPr>
          <p:nvPr>
            <p:ph idx="1"/>
          </p:nvPr>
        </p:nvSpPr>
        <p:spPr>
          <a:xfrm>
            <a:off x="498013" y="1421905"/>
            <a:ext cx="7669413" cy="4729164"/>
          </a:xfrm>
        </p:spPr>
        <p:txBody>
          <a:bodyPr/>
          <a:lstStyle/>
          <a:p>
            <a:pPr eaLnBrk="1" hangingPunct="1">
              <a:lnSpc>
                <a:spcPct val="90000"/>
              </a:lnSpc>
            </a:pPr>
            <a:r>
              <a:rPr lang="en-US" sz="2400" dirty="0" smtClean="0"/>
              <a:t>A random variable is some aspect of the world about which we (may) have uncertainty</a:t>
            </a:r>
          </a:p>
          <a:p>
            <a:pPr lvl="8">
              <a:lnSpc>
                <a:spcPct val="90000"/>
              </a:lnSpc>
            </a:pPr>
            <a:endParaRPr lang="en-US" sz="1200" dirty="0" smtClean="0"/>
          </a:p>
          <a:p>
            <a:pPr lvl="1" eaLnBrk="1" hangingPunct="1">
              <a:lnSpc>
                <a:spcPct val="90000"/>
              </a:lnSpc>
            </a:pPr>
            <a:r>
              <a:rPr lang="en-US" sz="2000" dirty="0" smtClean="0"/>
              <a:t>R = Is it raining?</a:t>
            </a:r>
          </a:p>
          <a:p>
            <a:pPr lvl="1" eaLnBrk="1" hangingPunct="1">
              <a:lnSpc>
                <a:spcPct val="90000"/>
              </a:lnSpc>
            </a:pPr>
            <a:r>
              <a:rPr lang="en-US" sz="2000" dirty="0" smtClean="0"/>
              <a:t>U </a:t>
            </a:r>
            <a:r>
              <a:rPr lang="en-US" sz="2000" dirty="0" smtClean="0"/>
              <a:t>= Is </a:t>
            </a:r>
            <a:r>
              <a:rPr lang="en-US" sz="2000" dirty="0" smtClean="0"/>
              <a:t>the director carrying an umbrella?</a:t>
            </a:r>
          </a:p>
          <a:p>
            <a:pPr lvl="1" eaLnBrk="1" hangingPunct="1">
              <a:lnSpc>
                <a:spcPct val="90000"/>
              </a:lnSpc>
            </a:pPr>
            <a:endParaRPr lang="en-US" sz="1600" dirty="0" smtClean="0"/>
          </a:p>
          <a:p>
            <a:pPr eaLnBrk="1" hangingPunct="1">
              <a:lnSpc>
                <a:spcPct val="90000"/>
              </a:lnSpc>
            </a:pPr>
            <a:r>
              <a:rPr lang="en-US" sz="2400" dirty="0" smtClean="0"/>
              <a:t>We denote random variables with capital letters</a:t>
            </a:r>
          </a:p>
          <a:p>
            <a:pPr lvl="2">
              <a:lnSpc>
                <a:spcPct val="90000"/>
              </a:lnSpc>
            </a:pPr>
            <a:endParaRPr lang="en-US" sz="16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mtClean="0">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smtClean="0">
                <a:latin typeface="Calibri"/>
                <a:ea typeface="ＭＳ Ｐゴシック" pitchFamily="34" charset="-128"/>
                <a:cs typeface="Calibri"/>
              </a:rPr>
              <a:t>Often, we want to </a:t>
            </a:r>
            <a:r>
              <a:rPr lang="en-US" sz="2800" dirty="0" smtClean="0">
                <a:solidFill>
                  <a:srgbClr val="CC0000"/>
                </a:solidFill>
                <a:latin typeface="Calibri"/>
                <a:ea typeface="ＭＳ Ｐゴシック" pitchFamily="34" charset="-128"/>
                <a:cs typeface="Calibri"/>
              </a:rPr>
              <a:t>reason about a sequence</a:t>
            </a:r>
            <a:r>
              <a:rPr lang="en-US" sz="2800" dirty="0" smtClean="0">
                <a:latin typeface="Calibri"/>
                <a:ea typeface="ＭＳ Ｐゴシック" pitchFamily="34" charset="-128"/>
                <a:cs typeface="Calibri"/>
              </a:rPr>
              <a:t> of observations</a:t>
            </a:r>
          </a:p>
          <a:p>
            <a:pPr lvl="4">
              <a:lnSpc>
                <a:spcPct val="90000"/>
              </a:lnSpc>
            </a:pPr>
            <a:endParaRPr lang="en-US" sz="600" dirty="0" smtClean="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a:t>
            </a:r>
            <a:r>
              <a:rPr lang="en-US" sz="2400" dirty="0" smtClean="0">
                <a:latin typeface="Calibri"/>
                <a:ea typeface="ＭＳ Ｐゴシック" pitchFamily="34" charset="-128"/>
                <a:cs typeface="Calibri"/>
              </a:rPr>
              <a:t>localization</a:t>
            </a:r>
          </a:p>
          <a:p>
            <a:pPr lvl="1">
              <a:lnSpc>
                <a:spcPct val="90000"/>
              </a:lnSpc>
            </a:pPr>
            <a:r>
              <a:rPr lang="en-US" sz="2400" dirty="0" smtClean="0">
                <a:latin typeface="Calibri"/>
                <a:ea typeface="ＭＳ Ｐゴシック" pitchFamily="34" charset="-128"/>
                <a:cs typeface="Calibri"/>
              </a:rPr>
              <a:t>Speech recognition</a:t>
            </a:r>
            <a:endParaRPr lang="en-US" sz="2400" dirty="0" smtClean="0">
              <a:latin typeface="Calibri"/>
              <a:ea typeface="ＭＳ Ｐゴシック" pitchFamily="34" charset="-128"/>
              <a:cs typeface="Calibri"/>
            </a:endParaRPr>
          </a:p>
          <a:p>
            <a:pPr lvl="1">
              <a:lnSpc>
                <a:spcPct val="90000"/>
              </a:lnSpc>
            </a:pPr>
            <a:r>
              <a:rPr lang="en-US" sz="2400" dirty="0" smtClean="0">
                <a:latin typeface="Calibri"/>
                <a:ea typeface="ＭＳ Ｐゴシック" pitchFamily="34" charset="-128"/>
                <a:cs typeface="Calibri"/>
              </a:rPr>
              <a:t>Medical </a:t>
            </a:r>
            <a:r>
              <a:rPr lang="en-US" sz="2400" dirty="0" smtClean="0">
                <a:latin typeface="Calibri"/>
                <a:ea typeface="ＭＳ Ｐゴシック" pitchFamily="34" charset="-128"/>
                <a:cs typeface="Calibri"/>
              </a:rPr>
              <a:t>monitoring</a:t>
            </a:r>
          </a:p>
          <a:p>
            <a:pPr>
              <a:lnSpc>
                <a:spcPct val="90000"/>
              </a:lnSpc>
            </a:pPr>
            <a:endParaRPr lang="en-US" sz="2800" dirty="0" smtClean="0">
              <a:latin typeface="Calibri"/>
              <a:ea typeface="ＭＳ Ｐゴシック" pitchFamily="34" charset="-128"/>
              <a:cs typeface="Calibri"/>
            </a:endParaRPr>
          </a:p>
          <a:p>
            <a:pPr>
              <a:lnSpc>
                <a:spcPct val="90000"/>
              </a:lnSpc>
            </a:pPr>
            <a:r>
              <a:rPr lang="en-US" sz="2800" dirty="0" smtClean="0">
                <a:latin typeface="Calibri"/>
                <a:ea typeface="ＭＳ Ｐゴシック" pitchFamily="34" charset="-128"/>
                <a:cs typeface="Calibri"/>
              </a:rPr>
              <a:t>Need to introduce time (or space) into our models</a:t>
            </a:r>
          </a:p>
        </p:txBody>
      </p:sp>
    </p:spTree>
    <p:extLst>
      <p:ext uri="{BB962C8B-B14F-4D97-AF65-F5344CB8AC3E}">
        <p14:creationId xmlns:p14="http://schemas.microsoft.com/office/powerpoint/2010/main" val="1790940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smtClean="0">
                <a:ea typeface="ＭＳ Ｐゴシック" pitchFamily="34" charset="-128"/>
              </a:rPr>
              <a:t>Value of X at a given time is called the </a:t>
            </a:r>
            <a:r>
              <a:rPr lang="en-US" sz="2400" dirty="0" smtClean="0">
                <a:solidFill>
                  <a:srgbClr val="CC0000"/>
                </a:solidFill>
                <a:ea typeface="ＭＳ Ｐゴシック" pitchFamily="34" charset="-128"/>
              </a:rPr>
              <a:t>state</a:t>
            </a: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r>
              <a:rPr lang="en-US" sz="2400" dirty="0" smtClean="0">
                <a:ea typeface="ＭＳ Ｐゴシック" pitchFamily="34" charset="-128"/>
              </a:rPr>
              <a:t>Parameters: called </a:t>
            </a:r>
            <a:r>
              <a:rPr lang="en-US" sz="2400" dirty="0" smtClean="0">
                <a:solidFill>
                  <a:srgbClr val="CC0000"/>
                </a:solidFill>
                <a:ea typeface="ＭＳ Ｐゴシック" pitchFamily="34" charset="-128"/>
              </a:rPr>
              <a:t>transition probabilities </a:t>
            </a:r>
            <a:r>
              <a:rPr lang="en-US" sz="2400" dirty="0" smtClean="0">
                <a:ea typeface="ＭＳ Ｐゴシック" pitchFamily="34" charset="-128"/>
              </a:rPr>
              <a:t>or dynamics, specify how the state evolves over time (also, initial state probabilities)</a:t>
            </a:r>
          </a:p>
          <a:p>
            <a:pPr lvl="1">
              <a:lnSpc>
                <a:spcPct val="90000"/>
              </a:lnSpc>
            </a:pPr>
            <a:r>
              <a:rPr lang="en-US" sz="2400" dirty="0" err="1">
                <a:ea typeface="ＭＳ Ｐゴシック" pitchFamily="34" charset="-128"/>
              </a:rPr>
              <a:t>Stationarity</a:t>
            </a:r>
            <a:r>
              <a:rPr lang="en-US" sz="2400" dirty="0">
                <a:ea typeface="ＭＳ Ｐゴシック" pitchFamily="34" charset="-128"/>
              </a:rPr>
              <a:t> assumption: </a:t>
            </a:r>
            <a:r>
              <a:rPr lang="en-US" sz="2400" dirty="0" smtClean="0">
                <a:ea typeface="ＭＳ Ｐゴシック" pitchFamily="34" charset="-128"/>
              </a:rPr>
              <a:t>transition probabilities the same at all times</a:t>
            </a:r>
          </a:p>
          <a:p>
            <a:pPr lvl="1">
              <a:lnSpc>
                <a:spcPct val="90000"/>
              </a:lnSpc>
            </a:pPr>
            <a:r>
              <a:rPr lang="en-US" sz="2400" dirty="0" smtClean="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36151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Joint Distribution of a Markov Model</a:t>
            </a:r>
          </a:p>
        </p:txBody>
      </p:sp>
      <p:sp>
        <p:nvSpPr>
          <p:cNvPr id="6147" name="Rectangle 3"/>
          <p:cNvSpPr>
            <a:spLocks noGrp="1" noChangeArrowheads="1"/>
          </p:cNvSpPr>
          <p:nvPr>
            <p:ph idx="1"/>
          </p:nvPr>
        </p:nvSpPr>
        <p:spPr>
          <a:xfrm>
            <a:off x="914400" y="2514600"/>
            <a:ext cx="10668000" cy="3962400"/>
          </a:xfrm>
        </p:spPr>
        <p:txBody>
          <a:bodyPr/>
          <a:lstStyle/>
          <a:p>
            <a:pPr lvl="1">
              <a:lnSpc>
                <a:spcPct val="90000"/>
              </a:lnSpc>
            </a:pPr>
            <a:r>
              <a:rPr lang="en-US" sz="2400" dirty="0" smtClean="0">
                <a:ea typeface="ＭＳ Ｐゴシック" pitchFamily="34" charset="-128"/>
              </a:rPr>
              <a:t>Joint distribution:</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a:p>
            <a:pPr lvl="1">
              <a:lnSpc>
                <a:spcPct val="90000"/>
              </a:lnSpc>
            </a:pPr>
            <a:r>
              <a:rPr lang="en-US" sz="2400" dirty="0" smtClean="0">
                <a:ea typeface="ＭＳ Ｐゴシック" pitchFamily="34" charset="-128"/>
              </a:rPr>
              <a:t>More generally:</a:t>
            </a:r>
          </a:p>
          <a:p>
            <a:pPr lvl="1">
              <a:lnSpc>
                <a:spcPct val="90000"/>
              </a:lnSpc>
            </a:pPr>
            <a:endParaRPr lang="en-US" sz="20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4000" dirty="0" smtClean="0">
              <a:ea typeface="ＭＳ Ｐゴシック" pitchFamily="34" charset="-128"/>
            </a:endParaRPr>
          </a:p>
          <a:p>
            <a:pPr lvl="1">
              <a:lnSpc>
                <a:spcPct val="90000"/>
              </a:lnSpc>
            </a:pPr>
            <a:r>
              <a:rPr lang="en-US" sz="2400" dirty="0" smtClean="0">
                <a:ea typeface="ＭＳ Ｐゴシック" pitchFamily="34" charset="-128"/>
              </a:rPr>
              <a:t>Questions to be resolved:</a:t>
            </a:r>
          </a:p>
          <a:p>
            <a:pPr lvl="2">
              <a:lnSpc>
                <a:spcPct val="90000"/>
              </a:lnSpc>
            </a:pPr>
            <a:r>
              <a:rPr lang="en-US" sz="2000" dirty="0" smtClean="0">
                <a:ea typeface="ＭＳ Ｐゴシック" pitchFamily="34" charset="-128"/>
              </a:rPr>
              <a:t>Does this indeed define a joint distribution?</a:t>
            </a:r>
          </a:p>
          <a:p>
            <a:pPr lvl="2">
              <a:lnSpc>
                <a:spcPct val="90000"/>
              </a:lnSpc>
            </a:pPr>
            <a:r>
              <a:rPr lang="en-US" sz="2000" dirty="0" smtClean="0">
                <a:ea typeface="ＭＳ Ｐゴシック" pitchFamily="34" charset="-128"/>
              </a:rPr>
              <a:t>Can every joint distribution be factored this way, or are we making some assumptions about the joint distribution by using this factorization?</a:t>
            </a: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346" y="3082269"/>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592" y="3962400"/>
            <a:ext cx="9033208" cy="1447800"/>
          </a:xfrm>
          <a:prstGeom prst="rect">
            <a:avLst/>
          </a:prstGeom>
        </p:spPr>
      </p:pic>
    </p:spTree>
    <p:extLst>
      <p:ext uri="{BB962C8B-B14F-4D97-AF65-F5344CB8AC3E}">
        <p14:creationId xmlns:p14="http://schemas.microsoft.com/office/powerpoint/2010/main" val="11817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3538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a:t>
            </a: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and</a:t>
            </a: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results in the expression posited on the previous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638800"/>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139894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5824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 for all </a:t>
            </a:r>
            <a:r>
              <a:rPr lang="en-US" sz="2400" i="1" dirty="0" smtClean="0">
                <a:ea typeface="ＭＳ Ｐゴシック" pitchFamily="34" charset="-128"/>
              </a:rPr>
              <a:t>t</a:t>
            </a:r>
            <a:r>
              <a:rPr lang="en-US" sz="2400" dirty="0" smtClean="0">
                <a:ea typeface="ＭＳ Ｐゴシック" pitchFamily="34" charset="-128"/>
              </a:rPr>
              <a:t>: </a:t>
            </a:r>
          </a:p>
          <a:p>
            <a:pPr>
              <a:lnSpc>
                <a:spcPct val="90000"/>
              </a:lnSpc>
            </a:pPr>
            <a:endParaRPr lang="en-US" sz="2400" dirty="0" smtClean="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gives us the expression posited on the earlier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86400"/>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43200"/>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975" y="2209800"/>
            <a:ext cx="2435225" cy="330200"/>
          </a:xfrm>
          <a:prstGeom prst="rect">
            <a:avLst/>
          </a:prstGeom>
        </p:spPr>
      </p:pic>
    </p:spTree>
    <p:extLst>
      <p:ext uri="{BB962C8B-B14F-4D97-AF65-F5344CB8AC3E}">
        <p14:creationId xmlns:p14="http://schemas.microsoft.com/office/powerpoint/2010/main" val="1725148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Models Recap</a:t>
            </a:r>
            <a:endParaRPr lang="en-US" dirty="0"/>
          </a:p>
        </p:txBody>
      </p:sp>
      <p:sp>
        <p:nvSpPr>
          <p:cNvPr id="3" name="Content Placeholder 2"/>
          <p:cNvSpPr>
            <a:spLocks noGrp="1"/>
          </p:cNvSpPr>
          <p:nvPr>
            <p:ph idx="1"/>
          </p:nvPr>
        </p:nvSpPr>
        <p:spPr/>
        <p:txBody>
          <a:bodyPr/>
          <a:lstStyle/>
          <a:p>
            <a:r>
              <a:rPr lang="en-US" dirty="0" smtClean="0"/>
              <a:t>Explicit assumption for all   </a:t>
            </a:r>
            <a:r>
              <a:rPr lang="en-US" i="1" dirty="0" smtClean="0"/>
              <a:t>t</a:t>
            </a:r>
            <a:r>
              <a:rPr lang="en-US" dirty="0" smtClean="0"/>
              <a:t> :</a:t>
            </a:r>
          </a:p>
          <a:p>
            <a:r>
              <a:rPr lang="en-US" dirty="0" smtClean="0"/>
              <a:t>Consequence, joint distribution can be written as: </a:t>
            </a:r>
          </a:p>
          <a:p>
            <a:endParaRPr lang="en-US" dirty="0"/>
          </a:p>
          <a:p>
            <a:endParaRPr lang="en-US" dirty="0" smtClean="0"/>
          </a:p>
          <a:p>
            <a:endParaRPr lang="en-US" sz="1800" dirty="0"/>
          </a:p>
          <a:p>
            <a:endParaRPr lang="en-US" sz="1000" dirty="0" smtClean="0"/>
          </a:p>
          <a:p>
            <a:r>
              <a:rPr lang="en-US" dirty="0" smtClean="0"/>
              <a:t>Implied conditional independencies:  (try to prove this!)</a:t>
            </a:r>
          </a:p>
          <a:p>
            <a:pPr lvl="1"/>
            <a:r>
              <a:rPr lang="en-US" dirty="0" smtClean="0"/>
              <a:t>Past variables independent of future variables given the present</a:t>
            </a:r>
          </a:p>
          <a:p>
            <a:pPr marL="457176" lvl="1" indent="0">
              <a:buNone/>
            </a:pPr>
            <a:r>
              <a:rPr lang="en-US" dirty="0" smtClean="0"/>
              <a:t>i.e., if                     or                      then:</a:t>
            </a:r>
          </a:p>
          <a:p>
            <a:r>
              <a:rPr lang="en-US" dirty="0" smtClean="0"/>
              <a:t>Additional explicit assumption:                         is the same for all </a:t>
            </a:r>
            <a:r>
              <a:rPr lang="en-US" i="1" dirty="0" smtClean="0"/>
              <a:t>t</a:t>
            </a:r>
            <a:endParaRPr lang="en-US" i="1" dirty="0"/>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524000"/>
            <a:ext cx="4242487" cy="3810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743200"/>
            <a:ext cx="9033208" cy="14478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5410200"/>
            <a:ext cx="2667000" cy="394415"/>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5530850"/>
            <a:ext cx="1390650" cy="23407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971" y="5537200"/>
            <a:ext cx="1395879" cy="23495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6064250"/>
            <a:ext cx="1843012" cy="336550"/>
          </a:xfrm>
          <a:prstGeom prst="rect">
            <a:avLst/>
          </a:prstGeom>
        </p:spPr>
      </p:pic>
    </p:spTree>
    <p:extLst>
      <p:ext uri="{BB962C8B-B14F-4D97-AF65-F5344CB8AC3E}">
        <p14:creationId xmlns:p14="http://schemas.microsoft.com/office/powerpoint/2010/main" val="1320089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ea typeface="ＭＳ Ｐゴシック" pitchFamily="34" charset="-128"/>
              </a:rPr>
              <a:t>Conditional Independence</a:t>
            </a:r>
          </a:p>
        </p:txBody>
      </p:sp>
      <p:sp>
        <p:nvSpPr>
          <p:cNvPr id="24578" name="Rectangle 3"/>
          <p:cNvSpPr>
            <a:spLocks noGrp="1" noChangeArrowheads="1"/>
          </p:cNvSpPr>
          <p:nvPr>
            <p:ph idx="1"/>
          </p:nvPr>
        </p:nvSpPr>
        <p:spPr>
          <a:xfrm>
            <a:off x="2438400" y="3200400"/>
            <a:ext cx="8077200" cy="3154363"/>
          </a:xfrm>
        </p:spPr>
        <p:txBody>
          <a:bodyPr/>
          <a:lstStyle/>
          <a:p>
            <a:pPr>
              <a:lnSpc>
                <a:spcPct val="80000"/>
              </a:lnSpc>
            </a:pPr>
            <a:r>
              <a:rPr lang="en-US" sz="2800" dirty="0" smtClean="0">
                <a:ea typeface="ＭＳ Ｐゴシック" pitchFamily="34" charset="-128"/>
              </a:rPr>
              <a:t>Basic conditional independence:</a:t>
            </a:r>
          </a:p>
          <a:p>
            <a:pPr lvl="1">
              <a:lnSpc>
                <a:spcPct val="80000"/>
              </a:lnSpc>
            </a:pPr>
            <a:r>
              <a:rPr lang="en-US" sz="2400" dirty="0" smtClean="0">
                <a:ea typeface="ＭＳ Ｐゴシック" pitchFamily="34" charset="-128"/>
              </a:rPr>
              <a:t>Past and future independent of the present</a:t>
            </a:r>
          </a:p>
          <a:p>
            <a:pPr lvl="1">
              <a:lnSpc>
                <a:spcPct val="80000"/>
              </a:lnSpc>
            </a:pPr>
            <a:r>
              <a:rPr lang="en-US" sz="2400" dirty="0" smtClean="0">
                <a:ea typeface="ＭＳ Ｐゴシック" pitchFamily="34" charset="-128"/>
              </a:rPr>
              <a:t>Each time step only depends on the previous</a:t>
            </a:r>
          </a:p>
          <a:p>
            <a:pPr lvl="1">
              <a:lnSpc>
                <a:spcPct val="80000"/>
              </a:lnSpc>
            </a:pPr>
            <a:r>
              <a:rPr lang="en-US" sz="2400" dirty="0" smtClean="0">
                <a:ea typeface="ＭＳ Ｐゴシック" pitchFamily="34" charset="-128"/>
              </a:rPr>
              <a:t>This is called the (first order) Markov property</a:t>
            </a:r>
          </a:p>
          <a:p>
            <a:pPr lvl="1">
              <a:lnSpc>
                <a:spcPct val="80000"/>
              </a:lnSpc>
            </a:pPr>
            <a:endParaRPr lang="en-US" sz="2400" dirty="0" smtClean="0">
              <a:ea typeface="ＭＳ Ｐゴシック" pitchFamily="34" charset="-128"/>
            </a:endParaRPr>
          </a:p>
          <a:p>
            <a:pPr>
              <a:lnSpc>
                <a:spcPct val="80000"/>
              </a:lnSpc>
            </a:pPr>
            <a:r>
              <a:rPr lang="en-US" sz="2800" dirty="0" smtClean="0">
                <a:ea typeface="ＭＳ Ｐゴシック" pitchFamily="34" charset="-128"/>
              </a:rPr>
              <a:t>Note that the chain is just a (</a:t>
            </a:r>
            <a:r>
              <a:rPr lang="en-US" sz="2800" dirty="0" err="1" smtClean="0">
                <a:ea typeface="ＭＳ Ｐゴシック" pitchFamily="34" charset="-128"/>
              </a:rPr>
              <a:t>growable</a:t>
            </a:r>
            <a:r>
              <a:rPr lang="en-US" sz="2800" dirty="0" smtClean="0">
                <a:ea typeface="ＭＳ Ｐゴシック" pitchFamily="34" charset="-128"/>
              </a:rPr>
              <a:t>) BN</a:t>
            </a:r>
          </a:p>
          <a:p>
            <a:pPr lvl="1">
              <a:lnSpc>
                <a:spcPct val="80000"/>
              </a:lnSpc>
            </a:pPr>
            <a:r>
              <a:rPr lang="en-US" sz="2400" dirty="0" smtClean="0">
                <a:ea typeface="ＭＳ Ｐゴシック" pitchFamily="34" charset="-128"/>
              </a:rPr>
              <a:t>We can always use generic BN reasoning on it if we truncate the chain at a fixed length</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2" y="1399767"/>
            <a:ext cx="6790812" cy="1495832"/>
          </a:xfrm>
          <a:prstGeom prst="rect">
            <a:avLst/>
          </a:prstGeom>
        </p:spPr>
      </p:pic>
    </p:spTree>
    <p:extLst>
      <p:ext uri="{BB962C8B-B14F-4D97-AF65-F5344CB8AC3E}">
        <p14:creationId xmlns:p14="http://schemas.microsoft.com/office/powerpoint/2010/main" val="161766997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0" y="-38100"/>
            <a:ext cx="12192000" cy="1143000"/>
          </a:xfrm>
        </p:spPr>
        <p:txBody>
          <a:bodyPr/>
          <a:lstStyle/>
          <a:p>
            <a:r>
              <a:rPr lang="en-US" dirty="0" smtClean="0">
                <a:ea typeface="ＭＳ Ｐゴシック" pitchFamily="34" charset="-128"/>
              </a:rPr>
              <a:t>Example Markov Chain: Weather</a:t>
            </a:r>
          </a:p>
        </p:txBody>
      </p:sp>
      <p:sp>
        <p:nvSpPr>
          <p:cNvPr id="28674" name="Rectangle 3"/>
          <p:cNvSpPr>
            <a:spLocks noGrp="1" noChangeArrowheads="1"/>
          </p:cNvSpPr>
          <p:nvPr>
            <p:ph idx="1"/>
          </p:nvPr>
        </p:nvSpPr>
        <p:spPr>
          <a:xfrm>
            <a:off x="457200" y="1447800"/>
            <a:ext cx="4267200" cy="838200"/>
          </a:xfrm>
        </p:spPr>
        <p:txBody>
          <a:bodyPr/>
          <a:lstStyle/>
          <a:p>
            <a:r>
              <a:rPr lang="en-US" sz="2800" dirty="0" smtClean="0">
                <a:ea typeface="ＭＳ Ｐゴシック" pitchFamily="34" charset="-128"/>
              </a:rPr>
              <a:t>States: X = {rain, sun}</a:t>
            </a:r>
          </a:p>
          <a:p>
            <a:pPr marL="457176" lvl="1" indent="0">
              <a:buNone/>
            </a:pPr>
            <a:endParaRPr lang="en-US" sz="2400" dirty="0" smtClean="0">
              <a:ea typeface="ＭＳ Ｐゴシック" pitchFamily="34" charset="-128"/>
            </a:endParaRPr>
          </a:p>
          <a:p>
            <a:pPr lvl="1"/>
            <a:endParaRPr lang="en-US" sz="2400" dirty="0" smtClean="0">
              <a:ea typeface="ＭＳ Ｐゴシック" pitchFamily="34" charset="-128"/>
            </a:endParaRPr>
          </a:p>
          <a:p>
            <a:pPr lvl="1"/>
            <a:endParaRPr lang="en-US" sz="2400" dirty="0" smtClean="0">
              <a:ea typeface="ＭＳ Ｐゴシック" pitchFamily="34" charset="-128"/>
            </a:endParaRPr>
          </a:p>
        </p:txBody>
      </p:sp>
      <p:sp>
        <p:nvSpPr>
          <p:cNvPr id="28675" name="Oval 4"/>
          <p:cNvSpPr>
            <a:spLocks noChangeArrowheads="1"/>
          </p:cNvSpPr>
          <p:nvPr/>
        </p:nvSpPr>
        <p:spPr bwMode="auto">
          <a:xfrm>
            <a:off x="5853113" y="5057775"/>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28676" name="Oval 5"/>
          <p:cNvSpPr>
            <a:spLocks noChangeArrowheads="1"/>
          </p:cNvSpPr>
          <p:nvPr/>
        </p:nvSpPr>
        <p:spPr bwMode="auto">
          <a:xfrm>
            <a:off x="7300913" y="5057775"/>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28677" name="AutoShape 6"/>
          <p:cNvCxnSpPr>
            <a:cxnSpLocks noChangeShapeType="1"/>
            <a:stCxn id="28675" idx="0"/>
            <a:endCxn id="28676" idx="0"/>
          </p:cNvCxnSpPr>
          <p:nvPr/>
        </p:nvCxnSpPr>
        <p:spPr bwMode="auto">
          <a:xfrm rot="5400000" flipV="1">
            <a:off x="6881019" y="4320381"/>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8" name="AutoShape 7"/>
          <p:cNvCxnSpPr>
            <a:cxnSpLocks noChangeShapeType="1"/>
            <a:stCxn id="28676" idx="4"/>
            <a:endCxn id="28675" idx="4"/>
          </p:cNvCxnSpPr>
          <p:nvPr/>
        </p:nvCxnSpPr>
        <p:spPr bwMode="auto">
          <a:xfrm rot="5400000">
            <a:off x="6881019" y="4958556"/>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79" name="AutoShape 8"/>
          <p:cNvCxnSpPr>
            <a:cxnSpLocks noChangeShapeType="1"/>
            <a:stCxn id="28676" idx="7"/>
            <a:endCxn id="28676" idx="6"/>
          </p:cNvCxnSpPr>
          <p:nvPr/>
        </p:nvCxnSpPr>
        <p:spPr bwMode="auto">
          <a:xfrm rot="5400000" flipV="1">
            <a:off x="7758113" y="5195887"/>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680" name="AutoShape 9"/>
          <p:cNvCxnSpPr>
            <a:cxnSpLocks noChangeShapeType="1"/>
            <a:stCxn id="28675" idx="3"/>
            <a:endCxn id="28675" idx="2"/>
          </p:cNvCxnSpPr>
          <p:nvPr/>
        </p:nvCxnSpPr>
        <p:spPr bwMode="auto">
          <a:xfrm rot="16200000" flipV="1">
            <a:off x="5775325" y="5426075"/>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8681" name="Text Box 10"/>
          <p:cNvSpPr txBox="1">
            <a:spLocks noChangeArrowheads="1"/>
          </p:cNvSpPr>
          <p:nvPr/>
        </p:nvSpPr>
        <p:spPr bwMode="auto">
          <a:xfrm>
            <a:off x="8153400" y="45100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82" name="Text Box 11"/>
          <p:cNvSpPr txBox="1">
            <a:spLocks noChangeArrowheads="1"/>
          </p:cNvSpPr>
          <p:nvPr/>
        </p:nvSpPr>
        <p:spPr bwMode="auto">
          <a:xfrm>
            <a:off x="5638800" y="60483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83" name="Text Box 12"/>
          <p:cNvSpPr txBox="1">
            <a:spLocks noChangeArrowheads="1"/>
          </p:cNvSpPr>
          <p:nvPr/>
        </p:nvSpPr>
        <p:spPr bwMode="auto">
          <a:xfrm>
            <a:off x="6629400" y="4676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28684" name="Text Box 13"/>
          <p:cNvSpPr txBox="1">
            <a:spLocks noChangeArrowheads="1"/>
          </p:cNvSpPr>
          <p:nvPr/>
        </p:nvSpPr>
        <p:spPr bwMode="auto">
          <a:xfrm>
            <a:off x="6629400" y="6200775"/>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5" name="AutoShape 14"/>
          <p:cNvSpPr>
            <a:spLocks noChangeArrowheads="1"/>
          </p:cNvSpPr>
          <p:nvPr/>
        </p:nvSpPr>
        <p:spPr bwMode="auto">
          <a:xfrm>
            <a:off x="5562600" y="3810000"/>
            <a:ext cx="6019800" cy="457200"/>
          </a:xfrm>
          <a:prstGeom prst="wedgeRectCallout">
            <a:avLst>
              <a:gd name="adj1" fmla="val -49866"/>
              <a:gd name="adj2" fmla="val -26079"/>
            </a:avLst>
          </a:prstGeom>
          <a:solidFill>
            <a:schemeClr val="bg1"/>
          </a:solidFill>
          <a:ln w="9525">
            <a:solidFill>
              <a:schemeClr val="tx1"/>
            </a:solidFill>
            <a:miter lim="800000"/>
            <a:headEnd/>
            <a:tailEnd/>
          </a:ln>
        </p:spPr>
        <p:txBody>
          <a:bodyPr/>
          <a:lstStyle/>
          <a:p>
            <a:pPr algn="ctr"/>
            <a:r>
              <a:rPr lang="en-US" sz="2400" dirty="0">
                <a:solidFill>
                  <a:srgbClr val="CC0000"/>
                </a:solidFill>
                <a:latin typeface="Calibri"/>
                <a:cs typeface="Calibri"/>
              </a:rPr>
              <a:t>Two new ways of representing the same </a:t>
            </a:r>
            <a:r>
              <a:rPr lang="en-US" sz="2400" dirty="0" smtClean="0">
                <a:solidFill>
                  <a:srgbClr val="CC0000"/>
                </a:solidFill>
                <a:latin typeface="Calibri"/>
                <a:cs typeface="Calibri"/>
              </a:rPr>
              <a:t>CPT</a:t>
            </a:r>
            <a:endParaRPr lang="en-US" sz="2400" dirty="0">
              <a:solidFill>
                <a:srgbClr val="CC0000"/>
              </a:solidFill>
              <a:latin typeface="Calibri"/>
              <a:cs typeface="Calibri"/>
            </a:endParaRPr>
          </a:p>
        </p:txBody>
      </p:sp>
      <p:grpSp>
        <p:nvGrpSpPr>
          <p:cNvPr id="28687" name="Group 1"/>
          <p:cNvGrpSpPr>
            <a:grpSpLocks/>
          </p:cNvGrpSpPr>
          <p:nvPr/>
        </p:nvGrpSpPr>
        <p:grpSpPr bwMode="auto">
          <a:xfrm>
            <a:off x="8839200" y="5029200"/>
            <a:ext cx="2133600" cy="1066800"/>
            <a:chOff x="2057400" y="3260725"/>
            <a:chExt cx="2133600" cy="1066800"/>
          </a:xfrm>
        </p:grpSpPr>
        <p:sp>
          <p:nvSpPr>
            <p:cNvPr id="28718" name="Rectangle 7"/>
            <p:cNvSpPr>
              <a:spLocks noChangeArrowheads="1"/>
            </p:cNvSpPr>
            <p:nvPr/>
          </p:nvSpPr>
          <p:spPr bwMode="auto">
            <a:xfrm>
              <a:off x="20574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19" name="Rectangle 8"/>
            <p:cNvSpPr>
              <a:spLocks noChangeArrowheads="1"/>
            </p:cNvSpPr>
            <p:nvPr/>
          </p:nvSpPr>
          <p:spPr bwMode="auto">
            <a:xfrm>
              <a:off x="20574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sp>
          <p:nvSpPr>
            <p:cNvPr id="28720" name="Rectangle 9"/>
            <p:cNvSpPr>
              <a:spLocks noChangeArrowheads="1"/>
            </p:cNvSpPr>
            <p:nvPr/>
          </p:nvSpPr>
          <p:spPr bwMode="auto">
            <a:xfrm>
              <a:off x="3505200" y="3260725"/>
              <a:ext cx="685800" cy="381000"/>
            </a:xfrm>
            <a:prstGeom prst="rect">
              <a:avLst/>
            </a:prstGeom>
            <a:solidFill>
              <a:srgbClr val="FFCC00"/>
            </a:solidFill>
            <a:ln w="9525">
              <a:solidFill>
                <a:schemeClr val="tx1"/>
              </a:solidFill>
              <a:miter lim="800000"/>
              <a:headEnd/>
              <a:tailEnd/>
            </a:ln>
          </p:spPr>
          <p:txBody>
            <a:bodyPr wrap="none" anchor="ctr"/>
            <a:lstStyle/>
            <a:p>
              <a:pPr algn="ctr"/>
              <a:r>
                <a:rPr lang="en-US">
                  <a:latin typeface="Calibri"/>
                  <a:cs typeface="Calibri"/>
                </a:rPr>
                <a:t>sun</a:t>
              </a:r>
            </a:p>
          </p:txBody>
        </p:sp>
        <p:sp>
          <p:nvSpPr>
            <p:cNvPr id="28721" name="Rectangle 10"/>
            <p:cNvSpPr>
              <a:spLocks noChangeArrowheads="1"/>
            </p:cNvSpPr>
            <p:nvPr/>
          </p:nvSpPr>
          <p:spPr bwMode="auto">
            <a:xfrm>
              <a:off x="3505200" y="3946525"/>
              <a:ext cx="685800" cy="3810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rain</a:t>
              </a:r>
            </a:p>
          </p:txBody>
        </p:sp>
        <p:cxnSp>
          <p:nvCxnSpPr>
            <p:cNvPr id="28722" name="AutoShape 15"/>
            <p:cNvCxnSpPr>
              <a:cxnSpLocks noChangeShapeType="1"/>
              <a:stCxn id="28718" idx="3"/>
              <a:endCxn id="28720" idx="1"/>
            </p:cNvCxnSpPr>
            <p:nvPr/>
          </p:nvCxnSpPr>
          <p:spPr bwMode="auto">
            <a:xfrm>
              <a:off x="2743200" y="34512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3" name="AutoShape 16"/>
            <p:cNvCxnSpPr>
              <a:cxnSpLocks noChangeShapeType="1"/>
              <a:stCxn id="28718" idx="3"/>
              <a:endCxn id="28721" idx="1"/>
            </p:cNvCxnSpPr>
            <p:nvPr/>
          </p:nvCxnSpPr>
          <p:spPr bwMode="auto">
            <a:xfrm>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4" name="AutoShape 17"/>
            <p:cNvCxnSpPr>
              <a:cxnSpLocks noChangeShapeType="1"/>
              <a:stCxn id="28719" idx="3"/>
              <a:endCxn id="28720" idx="1"/>
            </p:cNvCxnSpPr>
            <p:nvPr/>
          </p:nvCxnSpPr>
          <p:spPr bwMode="auto">
            <a:xfrm flipV="1">
              <a:off x="2743200" y="3451225"/>
              <a:ext cx="762000" cy="685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8725" name="AutoShape 18"/>
            <p:cNvCxnSpPr>
              <a:cxnSpLocks noChangeShapeType="1"/>
              <a:stCxn id="28719" idx="3"/>
              <a:endCxn id="28721" idx="1"/>
            </p:cNvCxnSpPr>
            <p:nvPr/>
          </p:nvCxnSpPr>
          <p:spPr bwMode="auto">
            <a:xfrm>
              <a:off x="2743200" y="4137025"/>
              <a:ext cx="7620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grpSp>
      <p:sp>
        <p:nvSpPr>
          <p:cNvPr id="28688" name="Text Box 12"/>
          <p:cNvSpPr txBox="1">
            <a:spLocks noChangeArrowheads="1"/>
          </p:cNvSpPr>
          <p:nvPr/>
        </p:nvSpPr>
        <p:spPr bwMode="auto">
          <a:xfrm>
            <a:off x="9829800" y="5181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sp>
        <p:nvSpPr>
          <p:cNvPr id="28689" name="Text Box 10"/>
          <p:cNvSpPr txBox="1">
            <a:spLocks noChangeArrowheads="1"/>
          </p:cNvSpPr>
          <p:nvPr/>
        </p:nvSpPr>
        <p:spPr bwMode="auto">
          <a:xfrm>
            <a:off x="9829800" y="48148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28690" name="Text Box 10"/>
          <p:cNvSpPr txBox="1">
            <a:spLocks noChangeArrowheads="1"/>
          </p:cNvSpPr>
          <p:nvPr/>
        </p:nvSpPr>
        <p:spPr bwMode="auto">
          <a:xfrm>
            <a:off x="9829800" y="5943600"/>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28691" name="Text Box 10"/>
          <p:cNvSpPr txBox="1">
            <a:spLocks noChangeArrowheads="1"/>
          </p:cNvSpPr>
          <p:nvPr/>
        </p:nvSpPr>
        <p:spPr bwMode="auto">
          <a:xfrm>
            <a:off x="9829800" y="5500687"/>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graphicFrame>
        <p:nvGraphicFramePr>
          <p:cNvPr id="29" name="Table 28"/>
          <p:cNvGraphicFramePr>
            <a:graphicFrameLocks noGrp="1"/>
          </p:cNvGraphicFramePr>
          <p:nvPr>
            <p:extLst/>
          </p:nvPr>
        </p:nvGraphicFramePr>
        <p:xfrm>
          <a:off x="1219200" y="4495800"/>
          <a:ext cx="2220913" cy="1844675"/>
        </p:xfrm>
        <a:graphic>
          <a:graphicData uri="http://schemas.openxmlformats.org/drawingml/2006/table">
            <a:tbl>
              <a:tblPr firstRow="1" bandRow="1">
                <a:tableStyleId>{10A1B5D5-9B99-4C35-A422-299274C87663}</a:tableStyleId>
              </a:tblPr>
              <a:tblGrid>
                <a:gridCol w="563878"/>
                <a:gridCol w="563878"/>
                <a:gridCol w="1093157"/>
              </a:tblGrid>
              <a:tr h="381131">
                <a:tc>
                  <a:txBody>
                    <a:bodyPr/>
                    <a:lstStyle/>
                    <a:p>
                      <a:pPr algn="ct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endParaRPr lang="en-US" sz="1800" b="1"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smtClean="0">
                          <a:solidFill>
                            <a:schemeClr val="tx1"/>
                          </a:solidFill>
                          <a:latin typeface="Calibri"/>
                          <a:cs typeface="Calibri"/>
                        </a:rPr>
                        <a:t>X</a:t>
                      </a:r>
                      <a:r>
                        <a:rPr lang="en-US" sz="1800" b="1" i="0" u="none" baseline="-25000" dirty="0" err="1" smtClean="0">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Calibri"/>
                          <a:cs typeface="Calibri"/>
                        </a:rPr>
                        <a:t>P(</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dirty="0" smtClean="0">
                          <a:solidFill>
                            <a:schemeClr val="tx1"/>
                          </a:solidFill>
                          <a:latin typeface="Calibri"/>
                          <a:cs typeface="Calibri"/>
                        </a:rPr>
                        <a:t>|</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r>
                        <a:rPr lang="en-US" sz="1800" b="1" dirty="0" smtClean="0">
                          <a:solidFill>
                            <a:schemeClr val="tx1"/>
                          </a:solidFill>
                          <a:latin typeface="Calibri"/>
                          <a:cs typeface="Calibri"/>
                        </a:rPr>
                        <a:t>)</a:t>
                      </a:r>
                      <a:endParaRPr lang="en-US" sz="1800" b="1"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sun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0.1</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0.3</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0.7</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
        <p:nvSpPr>
          <p:cNvPr id="39" name="Rectangle 3"/>
          <p:cNvSpPr txBox="1">
            <a:spLocks noChangeArrowheads="1"/>
          </p:cNvSpPr>
          <p:nvPr/>
        </p:nvSpPr>
        <p:spPr bwMode="auto">
          <a:xfrm>
            <a:off x="457200" y="2819400"/>
            <a:ext cx="4724400" cy="1600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800" dirty="0" smtClean="0">
                <a:ea typeface="ＭＳ Ｐゴシック" pitchFamily="34" charset="-128"/>
              </a:rPr>
              <a:t>Initial distribution: 1.0 sun</a:t>
            </a:r>
          </a:p>
          <a:p>
            <a:pPr lvl="2"/>
            <a:endParaRPr lang="en-US" dirty="0" smtClean="0">
              <a:ea typeface="ＭＳ Ｐゴシック" pitchFamily="34" charset="-128"/>
            </a:endParaRPr>
          </a:p>
          <a:p>
            <a:r>
              <a:rPr lang="en-US" sz="2800" dirty="0" smtClean="0">
                <a:ea typeface="ＭＳ Ｐゴシック" pitchFamily="34" charset="-128"/>
              </a:rPr>
              <a:t>CPT P(</a:t>
            </a:r>
            <a:r>
              <a:rPr lang="en-US" sz="2800" dirty="0" err="1" smtClean="0">
                <a:ea typeface="ＭＳ Ｐゴシック" pitchFamily="34" charset="-128"/>
              </a:rPr>
              <a:t>X</a:t>
            </a:r>
            <a:r>
              <a:rPr lang="en-US" sz="2800" baseline="-25000" dirty="0" err="1" smtClean="0">
                <a:ea typeface="ＭＳ Ｐゴシック" pitchFamily="34" charset="-128"/>
              </a:rPr>
              <a:t>t</a:t>
            </a:r>
            <a:r>
              <a:rPr lang="en-US" sz="2800" dirty="0" smtClean="0">
                <a:ea typeface="ＭＳ Ｐゴシック" pitchFamily="34" charset="-128"/>
              </a:rPr>
              <a:t> | X</a:t>
            </a:r>
            <a:r>
              <a:rPr lang="en-US" sz="2800" baseline="-25000" dirty="0" smtClean="0">
                <a:ea typeface="ＭＳ Ｐゴシック" pitchFamily="34" charset="-128"/>
              </a:rPr>
              <a:t>t-1</a:t>
            </a:r>
            <a:r>
              <a:rPr lang="en-US" sz="2800" dirty="0" smtClean="0">
                <a:ea typeface="ＭＳ Ｐゴシック" pitchFamily="34" charset="-128"/>
              </a:rPr>
              <a:t>):</a:t>
            </a:r>
          </a:p>
          <a:p>
            <a:pPr lvl="1"/>
            <a:endParaRPr lang="en-US" sz="2400" dirty="0" smtClean="0">
              <a:ea typeface="ＭＳ Ｐゴシック" pitchFamily="34" charset="-128"/>
            </a:endParaRPr>
          </a:p>
          <a:p>
            <a:pPr lvl="1"/>
            <a:endParaRPr lang="en-US" sz="2400" dirty="0" smtClean="0">
              <a:ea typeface="ＭＳ Ｐゴシック" pitchFamily="34" charset="-128"/>
            </a:endParaRPr>
          </a:p>
          <a:p>
            <a:pPr lvl="1"/>
            <a:endParaRPr lang="en-US" sz="2400" dirty="0" smtClean="0">
              <a:ea typeface="ＭＳ Ｐゴシック"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143000"/>
            <a:ext cx="5298851" cy="2266947"/>
          </a:xfrm>
          <a:prstGeom prst="rect">
            <a:avLst/>
          </a:prstGeom>
        </p:spPr>
      </p:pic>
    </p:spTree>
    <p:extLst>
      <p:ext uri="{BB962C8B-B14F-4D97-AF65-F5344CB8AC3E}">
        <p14:creationId xmlns:p14="http://schemas.microsoft.com/office/powerpoint/2010/main" val="1206693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6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6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6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6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6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69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animBg="1"/>
      <p:bldP spid="28681" grpId="0"/>
      <p:bldP spid="28682" grpId="0"/>
      <p:bldP spid="28683" grpId="0"/>
      <p:bldP spid="28684" grpId="0"/>
      <p:bldP spid="28685" grpId="0" animBg="1"/>
      <p:bldP spid="28688" grpId="0"/>
      <p:bldP spid="28689" grpId="0"/>
      <p:bldP spid="28690" grpId="0"/>
      <p:bldP spid="2869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Markov Chain: Weather</a:t>
            </a:r>
            <a:endParaRPr lang="en-US" dirty="0"/>
          </a:p>
        </p:txBody>
      </p:sp>
      <p:sp>
        <p:nvSpPr>
          <p:cNvPr id="3" name="Content Placeholder 2"/>
          <p:cNvSpPr>
            <a:spLocks noGrp="1"/>
          </p:cNvSpPr>
          <p:nvPr>
            <p:ph idx="1"/>
          </p:nvPr>
        </p:nvSpPr>
        <p:spPr/>
        <p:txBody>
          <a:bodyPr/>
          <a:lstStyle/>
          <a:p>
            <a:r>
              <a:rPr lang="en-US" dirty="0" smtClean="0"/>
              <a:t>Initial distribution: 1.0 sun</a:t>
            </a:r>
          </a:p>
          <a:p>
            <a:endParaRPr lang="en-US" dirty="0"/>
          </a:p>
          <a:p>
            <a:endParaRPr lang="en-US" dirty="0" smtClean="0"/>
          </a:p>
          <a:p>
            <a:endParaRPr lang="en-US" dirty="0"/>
          </a:p>
          <a:p>
            <a:r>
              <a:rPr lang="en-US" dirty="0" smtClean="0"/>
              <a:t>What is the probability distribution after one step?</a:t>
            </a:r>
            <a:endParaRPr lang="en-US" dirty="0"/>
          </a:p>
        </p:txBody>
      </p:sp>
      <p:sp>
        <p:nvSpPr>
          <p:cNvPr id="5" name="Oval 4"/>
          <p:cNvSpPr>
            <a:spLocks noChangeArrowheads="1"/>
          </p:cNvSpPr>
          <p:nvPr/>
        </p:nvSpPr>
        <p:spPr bwMode="auto">
          <a:xfrm>
            <a:off x="7529513" y="1919288"/>
            <a:ext cx="609600" cy="609600"/>
          </a:xfrm>
          <a:prstGeom prst="ellipse">
            <a:avLst/>
          </a:prstGeom>
          <a:solidFill>
            <a:schemeClr val="accent1"/>
          </a:solidFill>
          <a:ln w="28575">
            <a:solidFill>
              <a:schemeClr val="tx1"/>
            </a:solidFill>
            <a:round/>
            <a:headEnd/>
            <a:tailEnd/>
          </a:ln>
        </p:spPr>
        <p:txBody>
          <a:bodyPr wrap="none" anchor="ctr"/>
          <a:lstStyle/>
          <a:p>
            <a:pPr algn="ctr"/>
            <a:r>
              <a:rPr lang="en-US" dirty="0">
                <a:latin typeface="Calibri"/>
                <a:cs typeface="Calibri"/>
              </a:rPr>
              <a:t>rain</a:t>
            </a:r>
          </a:p>
        </p:txBody>
      </p:sp>
      <p:sp>
        <p:nvSpPr>
          <p:cNvPr id="6" name="Oval 5"/>
          <p:cNvSpPr>
            <a:spLocks noChangeArrowheads="1"/>
          </p:cNvSpPr>
          <p:nvPr/>
        </p:nvSpPr>
        <p:spPr bwMode="auto">
          <a:xfrm>
            <a:off x="8977313" y="1919288"/>
            <a:ext cx="609600" cy="609600"/>
          </a:xfrm>
          <a:prstGeom prst="ellipse">
            <a:avLst/>
          </a:prstGeom>
          <a:solidFill>
            <a:srgbClr val="FFCC00"/>
          </a:solidFill>
          <a:ln w="28575">
            <a:solidFill>
              <a:schemeClr val="tx1"/>
            </a:solidFill>
            <a:round/>
            <a:headEnd/>
            <a:tailEnd/>
          </a:ln>
        </p:spPr>
        <p:txBody>
          <a:bodyPr wrap="none" anchor="ctr"/>
          <a:lstStyle/>
          <a:p>
            <a:pPr algn="ctr"/>
            <a:r>
              <a:rPr lang="en-US">
                <a:latin typeface="Calibri"/>
                <a:cs typeface="Calibri"/>
              </a:rPr>
              <a:t>sun</a:t>
            </a:r>
          </a:p>
        </p:txBody>
      </p:sp>
      <p:cxnSp>
        <p:nvCxnSpPr>
          <p:cNvPr id="7" name="AutoShape 6"/>
          <p:cNvCxnSpPr>
            <a:cxnSpLocks noChangeShapeType="1"/>
            <a:stCxn id="5" idx="0"/>
            <a:endCxn id="6" idx="0"/>
          </p:cNvCxnSpPr>
          <p:nvPr/>
        </p:nvCxnSpPr>
        <p:spPr bwMode="auto">
          <a:xfrm rot="5400000" flipV="1">
            <a:off x="8557419" y="1181894"/>
            <a:ext cx="1588" cy="1447800"/>
          </a:xfrm>
          <a:prstGeom prst="curvedConnector3">
            <a:avLst>
              <a:gd name="adj1" fmla="val -25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8" name="AutoShape 7"/>
          <p:cNvCxnSpPr>
            <a:cxnSpLocks noChangeShapeType="1"/>
            <a:stCxn id="6" idx="4"/>
            <a:endCxn id="5" idx="4"/>
          </p:cNvCxnSpPr>
          <p:nvPr/>
        </p:nvCxnSpPr>
        <p:spPr bwMode="auto">
          <a:xfrm rot="5400000">
            <a:off x="8557419" y="1820069"/>
            <a:ext cx="1588" cy="1447800"/>
          </a:xfrm>
          <a:prstGeom prst="curvedConnector3">
            <a:avLst>
              <a:gd name="adj1" fmla="val 28800009"/>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7"/>
            <a:endCxn id="6" idx="6"/>
          </p:cNvCxnSpPr>
          <p:nvPr/>
        </p:nvCxnSpPr>
        <p:spPr bwMode="auto">
          <a:xfrm rot="5400000" flipV="1">
            <a:off x="9434513" y="2057400"/>
            <a:ext cx="230188" cy="103187"/>
          </a:xfrm>
          <a:prstGeom prst="curvedConnector4">
            <a:avLst>
              <a:gd name="adj1" fmla="val -212417"/>
              <a:gd name="adj2" fmla="val 472306"/>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10" name="AutoShape 9"/>
          <p:cNvCxnSpPr>
            <a:cxnSpLocks noChangeShapeType="1"/>
            <a:stCxn id="5" idx="3"/>
            <a:endCxn id="5" idx="2"/>
          </p:cNvCxnSpPr>
          <p:nvPr/>
        </p:nvCxnSpPr>
        <p:spPr bwMode="auto">
          <a:xfrm rot="16200000" flipV="1">
            <a:off x="7451725" y="2287588"/>
            <a:ext cx="230187" cy="103188"/>
          </a:xfrm>
          <a:prstGeom prst="curvedConnector4">
            <a:avLst>
              <a:gd name="adj1" fmla="val -249657"/>
              <a:gd name="adj2" fmla="val 478458"/>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11" name="Text Box 10"/>
          <p:cNvSpPr txBox="1">
            <a:spLocks noChangeArrowheads="1"/>
          </p:cNvSpPr>
          <p:nvPr/>
        </p:nvSpPr>
        <p:spPr bwMode="auto">
          <a:xfrm>
            <a:off x="9829800" y="1371600"/>
            <a:ext cx="53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0.9</a:t>
            </a:r>
          </a:p>
        </p:txBody>
      </p:sp>
      <p:sp>
        <p:nvSpPr>
          <p:cNvPr id="12" name="Text Box 11"/>
          <p:cNvSpPr txBox="1">
            <a:spLocks noChangeArrowheads="1"/>
          </p:cNvSpPr>
          <p:nvPr/>
        </p:nvSpPr>
        <p:spPr bwMode="auto">
          <a:xfrm>
            <a:off x="7315200" y="29098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0.7</a:t>
            </a:r>
          </a:p>
        </p:txBody>
      </p:sp>
      <p:sp>
        <p:nvSpPr>
          <p:cNvPr id="13" name="Text Box 12"/>
          <p:cNvSpPr txBox="1">
            <a:spLocks noChangeArrowheads="1"/>
          </p:cNvSpPr>
          <p:nvPr/>
        </p:nvSpPr>
        <p:spPr bwMode="auto">
          <a:xfrm>
            <a:off x="8305800" y="1538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0.3</a:t>
            </a:r>
          </a:p>
        </p:txBody>
      </p:sp>
      <p:sp>
        <p:nvSpPr>
          <p:cNvPr id="14" name="Text Box 13"/>
          <p:cNvSpPr txBox="1">
            <a:spLocks noChangeArrowheads="1"/>
          </p:cNvSpPr>
          <p:nvPr/>
        </p:nvSpPr>
        <p:spPr bwMode="auto">
          <a:xfrm>
            <a:off x="8305800" y="3062288"/>
            <a:ext cx="533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a:latin typeface="Calibri"/>
                <a:cs typeface="Calibri"/>
              </a:rPr>
              <a:t>0.1</a:t>
            </a:r>
          </a:p>
        </p:txBody>
      </p:sp>
      <p:pic>
        <p:nvPicPr>
          <p:cNvPr id="16" name="Picture 15"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066800" y="4648200"/>
            <a:ext cx="8497887"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txp_fig.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bwMode="auto">
          <a:xfrm>
            <a:off x="3962400" y="6019800"/>
            <a:ext cx="3632200" cy="25515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857226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smtClean="0">
                <a:ea typeface="ＭＳ Ｐゴシック" pitchFamily="34" charset="-128"/>
              </a:rPr>
              <a:t>Mini-Forward Algorithm</a:t>
            </a:r>
          </a:p>
        </p:txBody>
      </p:sp>
      <p:sp>
        <p:nvSpPr>
          <p:cNvPr id="29698" name="Rectangle 3"/>
          <p:cNvSpPr>
            <a:spLocks noGrp="1" noChangeArrowheads="1"/>
          </p:cNvSpPr>
          <p:nvPr>
            <p:ph idx="1"/>
          </p:nvPr>
        </p:nvSpPr>
        <p:spPr>
          <a:xfrm>
            <a:off x="457200" y="1600200"/>
            <a:ext cx="8458200" cy="4525963"/>
          </a:xfrm>
        </p:spPr>
        <p:txBody>
          <a:bodyPr/>
          <a:lstStyle/>
          <a:p>
            <a:r>
              <a:rPr lang="en-US" sz="2800" dirty="0" smtClean="0">
                <a:ea typeface="ＭＳ Ｐゴシック" pitchFamily="34" charset="-128"/>
              </a:rPr>
              <a:t>Question: What’</a:t>
            </a:r>
            <a:r>
              <a:rPr lang="en-US" altLang="ja-JP" sz="2800" dirty="0" smtClean="0">
                <a:ea typeface="ＭＳ Ｐゴシック" pitchFamily="34" charset="-128"/>
              </a:rPr>
              <a:t>s P(X) on some day t?</a:t>
            </a:r>
          </a:p>
        </p:txBody>
      </p:sp>
      <p:pic>
        <p:nvPicPr>
          <p:cNvPr id="10265" name="Picture 28"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4343400"/>
            <a:ext cx="260508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6" name="Line 29"/>
          <p:cNvSpPr>
            <a:spLocks noChangeShapeType="1"/>
          </p:cNvSpPr>
          <p:nvPr/>
        </p:nvSpPr>
        <p:spPr bwMode="auto">
          <a:xfrm flipH="1" flipV="1">
            <a:off x="4114800" y="6248400"/>
            <a:ext cx="10668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7" name="Text Box 30"/>
          <p:cNvSpPr txBox="1">
            <a:spLocks noChangeArrowheads="1"/>
          </p:cNvSpPr>
          <p:nvPr/>
        </p:nvSpPr>
        <p:spPr bwMode="auto">
          <a:xfrm>
            <a:off x="5105400" y="6324600"/>
            <a:ext cx="24384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i="1" dirty="0">
                <a:solidFill>
                  <a:srgbClr val="000000"/>
                </a:solidFill>
              </a:rPr>
              <a:t>Forward simulation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1" y="2514600"/>
            <a:ext cx="4480838" cy="2743199"/>
          </a:xfrm>
          <a:prstGeom prst="rect">
            <a:avLst/>
          </a:prstGeom>
        </p:spPr>
      </p:pic>
      <p:sp>
        <p:nvSpPr>
          <p:cNvPr id="29" name="Oval 4"/>
          <p:cNvSpPr>
            <a:spLocks noChangeArrowheads="1"/>
          </p:cNvSpPr>
          <p:nvPr/>
        </p:nvSpPr>
        <p:spPr bwMode="auto">
          <a:xfrm>
            <a:off x="5638800" y="25146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4384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20716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5240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352800" y="25146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9004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86088" y="27813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2672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814888" y="27813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029200"/>
            <a:ext cx="1282700" cy="382741"/>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5029200"/>
            <a:ext cx="1905000" cy="643038"/>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791200"/>
            <a:ext cx="3583303" cy="685800"/>
          </a:xfrm>
          <a:prstGeom prst="rect">
            <a:avLst/>
          </a:prstGeom>
        </p:spPr>
      </p:pic>
    </p:spTree>
    <p:extLst>
      <p:ext uri="{BB962C8B-B14F-4D97-AF65-F5344CB8AC3E}">
        <p14:creationId xmlns:p14="http://schemas.microsoft.com/office/powerpoint/2010/main" val="1746609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7517598" y="1500630"/>
            <a:ext cx="4535502" cy="3137521"/>
          </a:xfrm>
          <a:prstGeom prst="rect">
            <a:avLst/>
          </a:prstGeom>
          <a:noFill/>
          <a:ln w="34925">
            <a:solidFill>
              <a:schemeClr val="tx1"/>
            </a:solid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smtClean="0"/>
              <a:t>	Shorthand notation:</a:t>
            </a:r>
          </a:p>
          <a:p>
            <a:endParaRPr lang="en-US" sz="2400" dirty="0" smtClean="0"/>
          </a:p>
          <a:p>
            <a:endParaRPr lang="en-US" sz="2400" dirty="0"/>
          </a:p>
          <a:p>
            <a:endParaRPr lang="en-US" sz="2400" dirty="0" smtClean="0"/>
          </a:p>
          <a:p>
            <a:endParaRPr lang="en-US" sz="2400" dirty="0"/>
          </a:p>
          <a:p>
            <a:endParaRPr lang="en-US" sz="2400" dirty="0" smtClean="0"/>
          </a:p>
          <a:p>
            <a:pPr marL="0" indent="0">
              <a:buNone/>
            </a:pPr>
            <a:r>
              <a:rPr lang="en-US" sz="2400" dirty="0" smtClean="0"/>
              <a:t>OK </a:t>
            </a:r>
            <a:r>
              <a:rPr lang="en-US" sz="2400" i="1" dirty="0"/>
              <a:t>if</a:t>
            </a:r>
            <a:r>
              <a:rPr lang="en-US" sz="2400" dirty="0"/>
              <a:t> all domain entries </a:t>
            </a:r>
            <a:r>
              <a:rPr lang="en-US" sz="2400" dirty="0" smtClean="0"/>
              <a:t>are unique</a:t>
            </a:r>
          </a:p>
          <a:p>
            <a:endParaRPr lang="en-US" sz="2400" dirty="0"/>
          </a:p>
          <a:p>
            <a:endParaRPr lang="en-US" sz="2400" dirty="0" smtClean="0"/>
          </a:p>
        </p:txBody>
      </p:sp>
      <p:sp>
        <p:nvSpPr>
          <p:cNvPr id="8194" name="Title 1"/>
          <p:cNvSpPr>
            <a:spLocks noGrp="1"/>
          </p:cNvSpPr>
          <p:nvPr>
            <p:ph type="title"/>
          </p:nvPr>
        </p:nvSpPr>
        <p:spPr/>
        <p:txBody>
          <a:bodyPr/>
          <a:lstStyle/>
          <a:p>
            <a:r>
              <a:rPr lang="en-US" dirty="0" smtClean="0"/>
              <a:t>Review: Probability </a:t>
            </a:r>
            <a:r>
              <a:rPr lang="en-US" dirty="0" smtClean="0"/>
              <a:t>Distributions</a:t>
            </a:r>
          </a:p>
        </p:txBody>
      </p:sp>
      <p:sp>
        <p:nvSpPr>
          <p:cNvPr id="3" name="Content Placeholder 2"/>
          <p:cNvSpPr>
            <a:spLocks noGrp="1"/>
          </p:cNvSpPr>
          <p:nvPr>
            <p:ph idx="1"/>
          </p:nvPr>
        </p:nvSpPr>
        <p:spPr>
          <a:xfrm>
            <a:off x="204098" y="1304126"/>
            <a:ext cx="6882626" cy="4706149"/>
          </a:xfrm>
        </p:spPr>
        <p:txBody>
          <a:bodyPr/>
          <a:lstStyle/>
          <a:p>
            <a:r>
              <a:rPr lang="en-US" sz="2400" dirty="0" smtClean="0"/>
              <a:t>Unobserved random variables have distributions</a:t>
            </a:r>
          </a:p>
          <a:p>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a:p>
            <a:r>
              <a:rPr lang="en-US" sz="2400" dirty="0" smtClean="0"/>
              <a:t>A distribution is a TABLE of probabilities of values</a:t>
            </a:r>
          </a:p>
          <a:p>
            <a:pPr lvl="8"/>
            <a:endParaRPr lang="en-US" sz="1200" dirty="0" smtClean="0"/>
          </a:p>
          <a:p>
            <a:r>
              <a:rPr lang="en-US" sz="2400" dirty="0" smtClean="0"/>
              <a:t>A probability (lower case value) is a single number</a:t>
            </a:r>
          </a:p>
          <a:p>
            <a:pPr lvl="2"/>
            <a:endParaRPr lang="en-US" sz="1600" dirty="0" smtClean="0"/>
          </a:p>
          <a:p>
            <a:endParaRPr lang="en-US" sz="2400" dirty="0" smtClean="0"/>
          </a:p>
          <a:p>
            <a:r>
              <a:rPr lang="en-US" sz="2400" dirty="0" smtClean="0"/>
              <a:t>Must have:                                                 and</a:t>
            </a:r>
          </a:p>
        </p:txBody>
      </p:sp>
      <p:graphicFrame>
        <p:nvGraphicFramePr>
          <p:cNvPr id="5" name="Group 56"/>
          <p:cNvGraphicFramePr>
            <a:graphicFrameLocks noGrp="1"/>
          </p:cNvGraphicFramePr>
          <p:nvPr>
            <p:extLst>
              <p:ext uri="{D42A27DB-BD31-4B8C-83A1-F6EECF244321}">
                <p14:modId xmlns:p14="http://schemas.microsoft.com/office/powerpoint/2010/main" val="294217655"/>
              </p:ext>
            </p:extLst>
          </p:nvPr>
        </p:nvGraphicFramePr>
        <p:xfrm>
          <a:off x="1360963" y="221614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91"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Group 70"/>
          <p:cNvGraphicFramePr>
            <a:graphicFrameLocks noGrp="1"/>
          </p:cNvGraphicFramePr>
          <p:nvPr>
            <p:extLst>
              <p:ext uri="{D42A27DB-BD31-4B8C-83A1-F6EECF244321}">
                <p14:modId xmlns:p14="http://schemas.microsoft.com/office/powerpoint/2010/main" val="52031677"/>
              </p:ext>
            </p:extLst>
          </p:nvPr>
        </p:nvGraphicFramePr>
        <p:xfrm>
          <a:off x="3410425" y="2216140"/>
          <a:ext cx="1922463" cy="1485900"/>
        </p:xfrm>
        <a:graphic>
          <a:graphicData uri="http://schemas.openxmlformats.org/drawingml/2006/table">
            <a:tbl>
              <a:tblPr/>
              <a:tblGrid>
                <a:gridCol w="1153478"/>
                <a:gridCol w="76898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9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008913" y="1844665"/>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29033" y="5504778"/>
            <a:ext cx="28511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2488064" y="6118003"/>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6374588" y="6045653"/>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7" name="Picture 16"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42295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0" y="-38100"/>
            <a:ext cx="12192000" cy="1143000"/>
          </a:xfrm>
        </p:spPr>
        <p:txBody>
          <a:bodyPr/>
          <a:lstStyle/>
          <a:p>
            <a:r>
              <a:rPr lang="en-US" sz="4000" dirty="0" smtClean="0">
                <a:ea typeface="ＭＳ Ｐゴシック" pitchFamily="34" charset="-128"/>
              </a:rPr>
              <a:t>Example Run of Mini-Forward Algorithm</a:t>
            </a:r>
          </a:p>
        </p:txBody>
      </p:sp>
      <p:sp>
        <p:nvSpPr>
          <p:cNvPr id="30722" name="Rectangle 3"/>
          <p:cNvSpPr>
            <a:spLocks noGrp="1" noChangeArrowheads="1"/>
          </p:cNvSpPr>
          <p:nvPr>
            <p:ph idx="1"/>
          </p:nvPr>
        </p:nvSpPr>
        <p:spPr>
          <a:xfrm>
            <a:off x="1219200" y="1219200"/>
            <a:ext cx="8229600" cy="4525963"/>
          </a:xfrm>
        </p:spPr>
        <p:txBody>
          <a:bodyPr/>
          <a:lstStyle/>
          <a:p>
            <a:pPr>
              <a:buFont typeface="Wingdings" charset="0"/>
              <a:buChar char="§"/>
              <a:defRPr/>
            </a:pPr>
            <a:r>
              <a:rPr lang="en-US" sz="2800" dirty="0"/>
              <a:t>From initial observation of </a:t>
            </a:r>
            <a:r>
              <a:rPr lang="en-US" sz="2800" dirty="0" smtClean="0"/>
              <a:t>sun</a:t>
            </a:r>
            <a:endParaRPr lang="en-US" sz="2800" dirty="0"/>
          </a:p>
          <a:p>
            <a:pPr lvl="1">
              <a:buFont typeface="Wingdings" charset="0"/>
              <a:buChar char="§"/>
              <a:defRPr/>
            </a:pPr>
            <a:endParaRPr lang="en-US" sz="2400" dirty="0"/>
          </a:p>
          <a:p>
            <a:pPr lvl="1">
              <a:buFont typeface="Wingdings" charset="0"/>
              <a:buChar char="§"/>
              <a:defRPr/>
            </a:pPr>
            <a:endParaRPr lang="en-US" sz="2400" dirty="0"/>
          </a:p>
          <a:p>
            <a:pPr marL="0" indent="0">
              <a:buFont typeface="Wingdings" charset="0"/>
              <a:buNone/>
              <a:defRPr/>
            </a:pPr>
            <a:r>
              <a:rPr lang="en-US" sz="2800" dirty="0" smtClean="0"/>
              <a:t>	</a:t>
            </a:r>
            <a:endParaRPr lang="en-US" sz="2800" dirty="0"/>
          </a:p>
          <a:p>
            <a:pPr>
              <a:buFont typeface="Wingdings" charset="0"/>
              <a:buChar char="§"/>
              <a:defRPr/>
            </a:pPr>
            <a:r>
              <a:rPr lang="en-US" sz="2800" dirty="0"/>
              <a:t>From initial observation of </a:t>
            </a:r>
            <a:r>
              <a:rPr lang="en-US" sz="2800" dirty="0" smtClean="0"/>
              <a:t>rain</a:t>
            </a:r>
          </a:p>
          <a:p>
            <a:pPr>
              <a:buFont typeface="Wingdings" charset="0"/>
              <a:buChar char="§"/>
              <a:defRPr/>
            </a:pPr>
            <a:endParaRPr lang="en-US" sz="2800" dirty="0"/>
          </a:p>
          <a:p>
            <a:pPr>
              <a:buFont typeface="Wingdings" charset="0"/>
              <a:buChar char="§"/>
              <a:defRPr/>
            </a:pPr>
            <a:endParaRPr lang="en-US" sz="2800" dirty="0" smtClean="0"/>
          </a:p>
          <a:p>
            <a:pPr lvl="4">
              <a:buFont typeface="Wingdings" charset="0"/>
              <a:buChar char="§"/>
              <a:defRPr/>
            </a:pPr>
            <a:endParaRPr lang="en-US" sz="1600" dirty="0"/>
          </a:p>
          <a:p>
            <a:pPr>
              <a:buFont typeface="Wingdings" charset="0"/>
              <a:buChar char="§"/>
              <a:defRPr/>
            </a:pPr>
            <a:r>
              <a:rPr lang="en-US" sz="2800" dirty="0" smtClean="0"/>
              <a:t>From yet another initial distribution P(X</a:t>
            </a:r>
            <a:r>
              <a:rPr lang="en-US" sz="2800" baseline="-25000" dirty="0" smtClean="0"/>
              <a:t>1</a:t>
            </a:r>
            <a:r>
              <a:rPr lang="en-US" sz="2800" dirty="0" smtClean="0"/>
              <a:t>):</a:t>
            </a:r>
            <a:endParaRPr lang="en-US" sz="2800" dirty="0"/>
          </a:p>
        </p:txBody>
      </p:sp>
      <p:pic>
        <p:nvPicPr>
          <p:cNvPr id="30723" name="Picture 4" descr="txp_fig"/>
          <p:cNvPicPr>
            <a:picLocks noChangeAspect="1" noChangeArrowheads="1"/>
          </p:cNvPicPr>
          <p:nvPr>
            <p:custDataLst>
              <p:tags r:id="rId1"/>
            </p:custDataLst>
          </p:nvPr>
        </p:nvPicPr>
        <p:blipFill>
          <a:blip r:embed="rId14">
            <a:extLst>
              <a:ext uri="{28A0092B-C50C-407E-A947-70E740481C1C}">
                <a14:useLocalDpi xmlns:a14="http://schemas.microsoft.com/office/drawing/2010/main" val="0"/>
              </a:ext>
            </a:extLst>
          </a:blip>
          <a:srcRect/>
          <a:stretch>
            <a:fillRect/>
          </a:stretch>
        </p:blipFill>
        <p:spPr bwMode="auto">
          <a:xfrm>
            <a:off x="1681571" y="1795463"/>
            <a:ext cx="1050925" cy="79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1792287"/>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25" name="AutoShape 8"/>
          <p:cNvSpPr>
            <a:spLocks noChangeArrowheads="1"/>
          </p:cNvSpPr>
          <p:nvPr/>
        </p:nvSpPr>
        <p:spPr bwMode="auto">
          <a:xfrm>
            <a:off x="7625171" y="2024063"/>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26" name="Text Box 9"/>
          <p:cNvSpPr txBox="1">
            <a:spLocks noChangeArrowheads="1"/>
          </p:cNvSpPr>
          <p:nvPr/>
        </p:nvSpPr>
        <p:spPr bwMode="auto">
          <a:xfrm>
            <a:off x="1757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27" name="Text Box 10"/>
          <p:cNvSpPr txBox="1">
            <a:spLocks noChangeArrowheads="1"/>
          </p:cNvSpPr>
          <p:nvPr/>
        </p:nvSpPr>
        <p:spPr bwMode="auto">
          <a:xfrm>
            <a:off x="32055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pic>
        <p:nvPicPr>
          <p:cNvPr id="6" name="Picture 5" descr="txp_fig.png"/>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bwMode="auto">
          <a:xfrm>
            <a:off x="3129371" y="1792287"/>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bwMode="auto">
          <a:xfrm>
            <a:off x="4577171" y="1792287"/>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0" name="Text Box 11"/>
          <p:cNvSpPr txBox="1">
            <a:spLocks noChangeArrowheads="1"/>
          </p:cNvSpPr>
          <p:nvPr/>
        </p:nvSpPr>
        <p:spPr bwMode="auto">
          <a:xfrm>
            <a:off x="48057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31" name="Text Box 12"/>
          <p:cNvSpPr txBox="1">
            <a:spLocks noChangeArrowheads="1"/>
          </p:cNvSpPr>
          <p:nvPr/>
        </p:nvSpPr>
        <p:spPr bwMode="auto">
          <a:xfrm>
            <a:off x="8768171" y="2589213"/>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8" name="Picture 7" descr="txp_fig.png"/>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bwMode="auto">
          <a:xfrm>
            <a:off x="6061232" y="1792287"/>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4" name="Text Box 11"/>
          <p:cNvSpPr txBox="1">
            <a:spLocks noChangeArrowheads="1"/>
          </p:cNvSpPr>
          <p:nvPr/>
        </p:nvSpPr>
        <p:spPr bwMode="auto">
          <a:xfrm>
            <a:off x="6405971" y="2586038"/>
            <a:ext cx="9144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0" name="Picture 9" descr="txp_fig.png"/>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bwMode="auto">
          <a:xfrm>
            <a:off x="1681571" y="3736975"/>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bwMode="auto">
          <a:xfrm>
            <a:off x="3129371" y="3733800"/>
            <a:ext cx="1050925"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bwMode="auto">
          <a:xfrm>
            <a:off x="4577171" y="3733800"/>
            <a:ext cx="1230312"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descr="txp_fig.png"/>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bwMode="auto">
          <a:xfrm>
            <a:off x="8598716" y="37338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39" name="AutoShape 8"/>
          <p:cNvSpPr>
            <a:spLocks noChangeArrowheads="1"/>
          </p:cNvSpPr>
          <p:nvPr/>
        </p:nvSpPr>
        <p:spPr bwMode="auto">
          <a:xfrm>
            <a:off x="7625171" y="39655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40" name="Text Box 9"/>
          <p:cNvSpPr txBox="1">
            <a:spLocks noChangeArrowheads="1"/>
          </p:cNvSpPr>
          <p:nvPr/>
        </p:nvSpPr>
        <p:spPr bwMode="auto">
          <a:xfrm>
            <a:off x="1757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1" name="Text Box 10"/>
          <p:cNvSpPr txBox="1">
            <a:spLocks noChangeArrowheads="1"/>
          </p:cNvSpPr>
          <p:nvPr/>
        </p:nvSpPr>
        <p:spPr bwMode="auto">
          <a:xfrm>
            <a:off x="32055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2</a:t>
            </a:r>
            <a:r>
              <a:rPr lang="en-US">
                <a:latin typeface="Times New Roman" pitchFamily="18" charset="0"/>
                <a:cs typeface="Times New Roman" pitchFamily="18" charset="0"/>
              </a:rPr>
              <a:t>)</a:t>
            </a:r>
          </a:p>
        </p:txBody>
      </p:sp>
      <p:sp>
        <p:nvSpPr>
          <p:cNvPr id="30742" name="Text Box 11"/>
          <p:cNvSpPr txBox="1">
            <a:spLocks noChangeArrowheads="1"/>
          </p:cNvSpPr>
          <p:nvPr/>
        </p:nvSpPr>
        <p:spPr bwMode="auto">
          <a:xfrm>
            <a:off x="48057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3</a:t>
            </a:r>
            <a:r>
              <a:rPr lang="en-US">
                <a:latin typeface="Times New Roman" pitchFamily="18" charset="0"/>
                <a:cs typeface="Times New Roman" pitchFamily="18" charset="0"/>
              </a:rPr>
              <a:t>)</a:t>
            </a:r>
          </a:p>
        </p:txBody>
      </p:sp>
      <p:sp>
        <p:nvSpPr>
          <p:cNvPr id="30743" name="Text Box 12"/>
          <p:cNvSpPr txBox="1">
            <a:spLocks noChangeArrowheads="1"/>
          </p:cNvSpPr>
          <p:nvPr/>
        </p:nvSpPr>
        <p:spPr bwMode="auto">
          <a:xfrm>
            <a:off x="8768171" y="44227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pic>
        <p:nvPicPr>
          <p:cNvPr id="13" name="Picture 12" descr="txp_fig.png"/>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bwMode="auto">
          <a:xfrm>
            <a:off x="6061232" y="3733800"/>
            <a:ext cx="1440365" cy="79520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5" name="Text Box 11"/>
          <p:cNvSpPr txBox="1">
            <a:spLocks noChangeArrowheads="1"/>
          </p:cNvSpPr>
          <p:nvPr/>
        </p:nvSpPr>
        <p:spPr bwMode="auto">
          <a:xfrm>
            <a:off x="6405971" y="4419600"/>
            <a:ext cx="914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4</a:t>
            </a:r>
            <a:r>
              <a:rPr lang="en-US">
                <a:latin typeface="Times New Roman" pitchFamily="18" charset="0"/>
                <a:cs typeface="Times New Roman" pitchFamily="18" charset="0"/>
              </a:rPr>
              <a:t>)</a:t>
            </a:r>
          </a:p>
        </p:txBody>
      </p:sp>
      <p:pic>
        <p:nvPicPr>
          <p:cNvPr id="15" name="Picture 14" descr="txp_fig.png"/>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bwMode="auto">
          <a:xfrm>
            <a:off x="1622652" y="5565775"/>
            <a:ext cx="1321163" cy="7957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 name="Picture 49" descr="txp_fig.png"/>
          <p:cNvPicPr>
            <a:picLocks noChangeAspect="1"/>
          </p:cNvPicPr>
          <p:nvPr>
            <p:custDataLst>
              <p:tags r:id="rId12"/>
            </p:custDataLst>
          </p:nvPr>
        </p:nvPicPr>
        <p:blipFill>
          <a:blip r:embed="rId15" cstate="print">
            <a:extLst>
              <a:ext uri="{28A0092B-C50C-407E-A947-70E740481C1C}">
                <a14:useLocalDpi xmlns:a14="http://schemas.microsoft.com/office/drawing/2010/main" val="0"/>
              </a:ext>
            </a:extLst>
          </a:blip>
          <a:stretch>
            <a:fillRect/>
          </a:stretch>
        </p:blipFill>
        <p:spPr bwMode="auto">
          <a:xfrm>
            <a:off x="8674916" y="5562600"/>
            <a:ext cx="1231084" cy="79570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0748" name="Text Box 9"/>
          <p:cNvSpPr txBox="1">
            <a:spLocks noChangeArrowheads="1"/>
          </p:cNvSpPr>
          <p:nvPr/>
        </p:nvSpPr>
        <p:spPr bwMode="auto">
          <a:xfrm>
            <a:off x="18339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rPr>
              <a:t>1</a:t>
            </a:r>
            <a:r>
              <a:rPr lang="en-US">
                <a:latin typeface="Times New Roman" pitchFamily="18" charset="0"/>
                <a:cs typeface="Times New Roman" pitchFamily="18" charset="0"/>
              </a:rPr>
              <a:t>)</a:t>
            </a:r>
          </a:p>
        </p:txBody>
      </p:sp>
      <p:sp>
        <p:nvSpPr>
          <p:cNvPr id="30749" name="Text Box 12"/>
          <p:cNvSpPr txBox="1">
            <a:spLocks noChangeArrowheads="1"/>
          </p:cNvSpPr>
          <p:nvPr/>
        </p:nvSpPr>
        <p:spPr bwMode="auto">
          <a:xfrm>
            <a:off x="8844371" y="6251575"/>
            <a:ext cx="914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Times New Roman" pitchFamily="18" charset="0"/>
                <a:cs typeface="Times New Roman" pitchFamily="18" charset="0"/>
              </a:rPr>
              <a:t>P(</a:t>
            </a:r>
            <a:r>
              <a:rPr lang="en-US" i="1">
                <a:latin typeface="Times New Roman" pitchFamily="18" charset="0"/>
                <a:cs typeface="Times New Roman" pitchFamily="18" charset="0"/>
              </a:rPr>
              <a:t>X</a:t>
            </a:r>
            <a:r>
              <a:rPr lang="en-US" baseline="-25000">
                <a:latin typeface="Times New Roman" pitchFamily="18" charset="0"/>
                <a:cs typeface="Times New Roman" pitchFamily="18" charset="0"/>
                <a:sym typeface="Symbol" pitchFamily="18" charset="2"/>
              </a:rPr>
              <a:t></a:t>
            </a:r>
            <a:r>
              <a:rPr lang="en-US">
                <a:latin typeface="Times New Roman" pitchFamily="18" charset="0"/>
                <a:cs typeface="Times New Roman" pitchFamily="18" charset="0"/>
              </a:rPr>
              <a:t>)</a:t>
            </a:r>
          </a:p>
        </p:txBody>
      </p:sp>
      <p:sp>
        <p:nvSpPr>
          <p:cNvPr id="30750" name="AutoShape 8"/>
          <p:cNvSpPr>
            <a:spLocks noChangeArrowheads="1"/>
          </p:cNvSpPr>
          <p:nvPr/>
        </p:nvSpPr>
        <p:spPr bwMode="auto">
          <a:xfrm>
            <a:off x="7625171" y="5794375"/>
            <a:ext cx="914400" cy="304800"/>
          </a:xfrm>
          <a:prstGeom prst="rightArrow">
            <a:avLst>
              <a:gd name="adj1" fmla="val 50000"/>
              <a:gd name="adj2" fmla="val 75000"/>
            </a:avLst>
          </a:prstGeom>
          <a:solidFill>
            <a:schemeClr val="bg2"/>
          </a:solidFill>
          <a:ln w="9525">
            <a:solidFill>
              <a:schemeClr val="tx1"/>
            </a:solidFill>
            <a:miter lim="800000"/>
            <a:headEnd/>
            <a:tailEnd/>
          </a:ln>
        </p:spPr>
        <p:txBody>
          <a:bodyPr wrap="none" anchor="ctr"/>
          <a:lstStyle/>
          <a:p>
            <a:endParaRPr lang="en-US"/>
          </a:p>
        </p:txBody>
      </p:sp>
      <p:sp>
        <p:nvSpPr>
          <p:cNvPr id="30751" name="TextBox 15"/>
          <p:cNvSpPr txBox="1">
            <a:spLocks noChangeArrowheads="1"/>
          </p:cNvSpPr>
          <p:nvPr/>
        </p:nvSpPr>
        <p:spPr bwMode="auto">
          <a:xfrm>
            <a:off x="4119971" y="5870575"/>
            <a:ext cx="4159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t>…</a:t>
            </a:r>
          </a:p>
        </p:txBody>
      </p:sp>
      <p:sp>
        <p:nvSpPr>
          <p:cNvPr id="2" name="TextBox 1"/>
          <p:cNvSpPr txBox="1"/>
          <p:nvPr/>
        </p:nvSpPr>
        <p:spPr>
          <a:xfrm>
            <a:off x="10337800" y="6477000"/>
            <a:ext cx="1942396" cy="369332"/>
          </a:xfrm>
          <a:prstGeom prst="rect">
            <a:avLst/>
          </a:prstGeom>
          <a:noFill/>
        </p:spPr>
        <p:txBody>
          <a:bodyPr wrap="none" rtlCol="0">
            <a:spAutoFit/>
          </a:bodyPr>
          <a:lstStyle/>
          <a:p>
            <a:r>
              <a:rPr lang="en-US" dirty="0" smtClean="0">
                <a:solidFill>
                  <a:srgbClr val="FF0000"/>
                </a:solidFill>
                <a:latin typeface="Calibri"/>
                <a:cs typeface="Calibri"/>
              </a:rPr>
              <a:t>[Demo: L13D1,2,3]</a:t>
            </a:r>
            <a:endParaRPr lang="en-US" dirty="0">
              <a:solidFill>
                <a:srgbClr val="FF0000"/>
              </a:solidFill>
              <a:latin typeface="Calibri"/>
              <a:cs typeface="Calibri"/>
            </a:endParaRPr>
          </a:p>
        </p:txBody>
      </p:sp>
    </p:spTree>
    <p:extLst>
      <p:ext uri="{BB962C8B-B14F-4D97-AF65-F5344CB8AC3E}">
        <p14:creationId xmlns:p14="http://schemas.microsoft.com/office/powerpoint/2010/main" val="515540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2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7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7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7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7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7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7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0722">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7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07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7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animBg="1"/>
      <p:bldP spid="30727" grpId="0"/>
      <p:bldP spid="30730" grpId="0"/>
      <p:bldP spid="30731" grpId="0"/>
      <p:bldP spid="30734" grpId="0"/>
      <p:bldP spid="30739" grpId="0" animBg="1"/>
      <p:bldP spid="30740" grpId="0"/>
      <p:bldP spid="30741" grpId="0"/>
      <p:bldP spid="30742" grpId="0"/>
      <p:bldP spid="30743" grpId="0"/>
      <p:bldP spid="30745" grpId="0"/>
      <p:bldP spid="30748" grpId="0"/>
      <p:bldP spid="30749" grpId="0"/>
      <p:bldP spid="30750" grpId="0" animBg="1"/>
      <p:bldP spid="30751"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Basic Dynamics</a:t>
            </a:r>
            <a:endParaRPr lang="en-US" dirty="0"/>
          </a:p>
        </p:txBody>
      </p:sp>
      <p:pic>
        <p:nvPicPr>
          <p:cNvPr id="5" name="Ghostbusters -- Basic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59" y="1142999"/>
            <a:ext cx="8412482" cy="5257801"/>
          </a:xfrm>
          <a:prstGeom prst="rect">
            <a:avLst/>
          </a:prstGeom>
        </p:spPr>
      </p:pic>
    </p:spTree>
    <p:extLst>
      <p:ext uri="{BB962C8B-B14F-4D97-AF65-F5344CB8AC3E}">
        <p14:creationId xmlns:p14="http://schemas.microsoft.com/office/powerpoint/2010/main" val="13453207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Circular Dynamics</a:t>
            </a:r>
            <a:endParaRPr lang="en-US" dirty="0"/>
          </a:p>
        </p:txBody>
      </p:sp>
      <p:pic>
        <p:nvPicPr>
          <p:cNvPr id="3" name="Ghostbusters -- Circula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9760" y="1143000"/>
            <a:ext cx="8412480" cy="5257800"/>
          </a:xfrm>
          <a:prstGeom prst="rect">
            <a:avLst/>
          </a:prstGeom>
        </p:spPr>
      </p:pic>
    </p:spTree>
    <p:extLst>
      <p:ext uri="{BB962C8B-B14F-4D97-AF65-F5344CB8AC3E}">
        <p14:creationId xmlns:p14="http://schemas.microsoft.com/office/powerpoint/2010/main" val="640316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Ghostbusters Whirlpool Dynamics</a:t>
            </a:r>
            <a:endParaRPr lang="en-US" dirty="0"/>
          </a:p>
        </p:txBody>
      </p:sp>
      <p:pic>
        <p:nvPicPr>
          <p:cNvPr id="3" name="Ghostbusters -- Whirlpool (Center) Dynamics -- Markov Model, Stationar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21444669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5867400" y="1600201"/>
            <a:ext cx="6019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smtClean="0">
                <a:ea typeface="ＭＳ Ｐゴシック" pitchFamily="34" charset="-128"/>
              </a:rPr>
              <a:t>Stationary distribution:</a:t>
            </a:r>
          </a:p>
          <a:p>
            <a:pPr lvl="1">
              <a:lnSpc>
                <a:spcPct val="90000"/>
              </a:lnSpc>
            </a:pPr>
            <a:r>
              <a:rPr lang="en-US" sz="2400" dirty="0" smtClean="0">
                <a:ea typeface="ＭＳ Ｐゴシック" pitchFamily="34" charset="-128"/>
              </a:rPr>
              <a:t>The distribution we end up with is called the </a:t>
            </a:r>
            <a:r>
              <a:rPr lang="en-US" sz="2400" dirty="0" smtClean="0">
                <a:solidFill>
                  <a:srgbClr val="CC0000"/>
                </a:solidFill>
                <a:ea typeface="ＭＳ Ｐゴシック" pitchFamily="34" charset="-128"/>
              </a:rPr>
              <a:t>stationary distribution </a:t>
            </a:r>
            <a:r>
              <a:rPr lang="en-US" sz="2400" dirty="0">
                <a:solidFill>
                  <a:srgbClr val="CC0000"/>
                </a:solidFill>
              </a:rPr>
              <a:t> </a:t>
            </a:r>
            <a:r>
              <a:rPr lang="en-US" sz="2400" dirty="0" smtClean="0">
                <a:solidFill>
                  <a:srgbClr val="CC0000"/>
                </a:solidFill>
              </a:rPr>
              <a:t> </a:t>
            </a:r>
            <a:r>
              <a:rPr lang="en-US" sz="2400" baseline="-25000" dirty="0" smtClean="0">
                <a:solidFill>
                  <a:srgbClr val="CC0000"/>
                </a:solidFill>
                <a:latin typeface="cmsy10" pitchFamily="34" charset="0"/>
                <a:ea typeface="ＭＳ Ｐゴシック" pitchFamily="34" charset="-128"/>
              </a:rPr>
              <a:t>        </a:t>
            </a:r>
            <a:r>
              <a:rPr lang="en-US" sz="2400" dirty="0" smtClean="0">
                <a:ea typeface="ＭＳ Ｐゴシック" pitchFamily="34" charset="-128"/>
              </a:rPr>
              <a:t>of the chain</a:t>
            </a:r>
          </a:p>
          <a:p>
            <a:pPr lvl="1">
              <a:lnSpc>
                <a:spcPct val="90000"/>
              </a:lnSpc>
            </a:pPr>
            <a:r>
              <a:rPr lang="en-US" sz="2400" dirty="0" smtClean="0">
                <a:ea typeface="ＭＳ Ｐゴシック" pitchFamily="34" charset="-128"/>
              </a:rPr>
              <a:t>It satisfies</a:t>
            </a:r>
          </a:p>
          <a:p>
            <a:pPr lvl="3">
              <a:lnSpc>
                <a:spcPct val="90000"/>
              </a:lnSpc>
            </a:pPr>
            <a:endParaRPr lang="en-US" sz="1600" dirty="0" smtClean="0">
              <a:ea typeface="ＭＳ Ｐゴシック" pitchFamily="34" charset="-128"/>
            </a:endParaRPr>
          </a:p>
          <a:p>
            <a:pPr>
              <a:lnSpc>
                <a:spcPct val="90000"/>
              </a:lnSpc>
            </a:pPr>
            <a:endParaRPr lang="en-US" sz="2800" dirty="0" smtClean="0">
              <a:ea typeface="ＭＳ Ｐゴシック" pitchFamily="34" charset="-128"/>
            </a:endParaRPr>
          </a:p>
          <a:p>
            <a:pPr>
              <a:lnSpc>
                <a:spcPct val="90000"/>
              </a:lnSpc>
            </a:pPr>
            <a:endParaRPr lang="en-US" sz="28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p:txBody>
      </p:sp>
      <p:sp>
        <p:nvSpPr>
          <p:cNvPr id="31745" name="Rectangle 2"/>
          <p:cNvSpPr>
            <a:spLocks noGrp="1" noChangeArrowheads="1"/>
          </p:cNvSpPr>
          <p:nvPr>
            <p:ph type="title"/>
          </p:nvPr>
        </p:nvSpPr>
        <p:spPr/>
        <p:txBody>
          <a:bodyPr/>
          <a:lstStyle/>
          <a:p>
            <a:r>
              <a:rPr lang="en-US" smtClean="0">
                <a:ea typeface="ＭＳ Ｐゴシック" pitchFamily="34" charset="-128"/>
              </a:rPr>
              <a:t>Stationary Distributions</a:t>
            </a:r>
          </a:p>
        </p:txBody>
      </p:sp>
      <p:sp>
        <p:nvSpPr>
          <p:cNvPr id="31746" name="Rectangle 3"/>
          <p:cNvSpPr>
            <a:spLocks noGrp="1" noChangeArrowheads="1"/>
          </p:cNvSpPr>
          <p:nvPr>
            <p:ph idx="1"/>
          </p:nvPr>
        </p:nvSpPr>
        <p:spPr>
          <a:xfrm>
            <a:off x="228600" y="1600201"/>
            <a:ext cx="5715000" cy="2362200"/>
          </a:xfrm>
        </p:spPr>
        <p:txBody>
          <a:bodyPr/>
          <a:lstStyle/>
          <a:p>
            <a:pPr>
              <a:lnSpc>
                <a:spcPct val="90000"/>
              </a:lnSpc>
            </a:pPr>
            <a:r>
              <a:rPr lang="en-US" sz="2800" dirty="0" smtClean="0">
                <a:ea typeface="ＭＳ Ｐゴシック" pitchFamily="34" charset="-128"/>
              </a:rPr>
              <a:t>For most chains:</a:t>
            </a:r>
          </a:p>
          <a:p>
            <a:pPr lvl="1">
              <a:lnSpc>
                <a:spcPct val="90000"/>
              </a:lnSpc>
            </a:pPr>
            <a:r>
              <a:rPr lang="en-US" sz="2400" dirty="0">
                <a:ea typeface="ＭＳ Ｐゴシック" pitchFamily="34" charset="-128"/>
              </a:rPr>
              <a:t>I</a:t>
            </a:r>
            <a:r>
              <a:rPr lang="en-US" sz="2400" dirty="0" smtClean="0">
                <a:ea typeface="ＭＳ Ｐゴシック" pitchFamily="34" charset="-128"/>
              </a:rPr>
              <a:t>nfluence of the initial distribution gets less and less over time.</a:t>
            </a:r>
          </a:p>
          <a:p>
            <a:pPr lvl="1">
              <a:lnSpc>
                <a:spcPct val="90000"/>
              </a:lnSpc>
            </a:pPr>
            <a:r>
              <a:rPr lang="en-US" sz="2400" dirty="0" smtClean="0">
                <a:ea typeface="ＭＳ Ｐゴシック" pitchFamily="34" charset="-128"/>
              </a:rPr>
              <a:t>The distribution we end up in is independent of the initial distribution</a:t>
            </a:r>
          </a:p>
          <a:p>
            <a:pPr lvl="3">
              <a:lnSpc>
                <a:spcPct val="90000"/>
              </a:lnSpc>
            </a:pPr>
            <a:endParaRPr lang="en-US" sz="1600" dirty="0" smtClean="0">
              <a:ea typeface="ＭＳ Ｐゴシック" pitchFamily="34" charset="-128"/>
            </a:endParaRPr>
          </a:p>
          <a:p>
            <a:pPr>
              <a:lnSpc>
                <a:spcPct val="90000"/>
              </a:lnSpc>
            </a:pPr>
            <a:endParaRPr lang="en-US" sz="2800" dirty="0" smtClean="0">
              <a:ea typeface="ＭＳ Ｐゴシック" pitchFamily="34" charset="-128"/>
            </a:endParaRPr>
          </a:p>
          <a:p>
            <a:pPr>
              <a:lnSpc>
                <a:spcPct val="90000"/>
              </a:lnSpc>
            </a:pPr>
            <a:endParaRPr lang="en-US" sz="28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3657600"/>
            <a:ext cx="5019304" cy="609600"/>
          </a:xfrm>
          <a:prstGeom prst="rect">
            <a:avLst/>
          </a:prstGeom>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0" y="2476500"/>
            <a:ext cx="451669" cy="285750"/>
          </a:xfrm>
          <a:prstGeom prst="rect">
            <a:avLst/>
          </a:prstGeom>
        </p:spPr>
      </p:pic>
    </p:spTree>
    <p:extLst>
      <p:ext uri="{BB962C8B-B14F-4D97-AF65-F5344CB8AC3E}">
        <p14:creationId xmlns:p14="http://schemas.microsoft.com/office/powerpoint/2010/main" val="1069964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dirty="0" smtClean="0">
                <a:ea typeface="ＭＳ Ｐゴシック" pitchFamily="34" charset="-128"/>
              </a:rPr>
              <a:t>Example: Stationary Distributions</a:t>
            </a:r>
          </a:p>
        </p:txBody>
      </p:sp>
      <p:sp>
        <p:nvSpPr>
          <p:cNvPr id="29698" name="Rectangle 3"/>
          <p:cNvSpPr>
            <a:spLocks noGrp="1" noChangeArrowheads="1"/>
          </p:cNvSpPr>
          <p:nvPr>
            <p:ph idx="1"/>
          </p:nvPr>
        </p:nvSpPr>
        <p:spPr>
          <a:xfrm>
            <a:off x="457200" y="1371600"/>
            <a:ext cx="8458200" cy="4754563"/>
          </a:xfrm>
        </p:spPr>
        <p:txBody>
          <a:bodyPr/>
          <a:lstStyle/>
          <a:p>
            <a:r>
              <a:rPr lang="en-US" sz="2800" dirty="0" smtClean="0">
                <a:ea typeface="ＭＳ Ｐゴシック" pitchFamily="34" charset="-128"/>
              </a:rPr>
              <a:t>Question: What’</a:t>
            </a:r>
            <a:r>
              <a:rPr lang="en-US" altLang="ja-JP" sz="2800" dirty="0" smtClean="0">
                <a:ea typeface="ＭＳ Ｐゴシック" pitchFamily="34" charset="-128"/>
              </a:rPr>
              <a:t>s P(X) at time t = infinity?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9031" y="1143000"/>
            <a:ext cx="3982967" cy="2438399"/>
          </a:xfrm>
          <a:prstGeom prst="rect">
            <a:avLst/>
          </a:prstGeom>
        </p:spPr>
      </p:pic>
      <p:sp>
        <p:nvSpPr>
          <p:cNvPr id="29" name="Oval 4"/>
          <p:cNvSpPr>
            <a:spLocks noChangeArrowheads="1"/>
          </p:cNvSpPr>
          <p:nvPr/>
        </p:nvSpPr>
        <p:spPr bwMode="auto">
          <a:xfrm>
            <a:off x="5562600" y="2057400"/>
            <a:ext cx="533400"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30" name="Oval 5"/>
          <p:cNvSpPr>
            <a:spLocks noChangeArrowheads="1"/>
          </p:cNvSpPr>
          <p:nvPr/>
        </p:nvSpPr>
        <p:spPr bwMode="auto">
          <a:xfrm>
            <a:off x="23622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31" name="AutoShape 6"/>
          <p:cNvCxnSpPr>
            <a:cxnSpLocks noChangeShapeType="1"/>
            <a:stCxn id="32" idx="6"/>
            <a:endCxn id="30" idx="2"/>
          </p:cNvCxnSpPr>
          <p:nvPr/>
        </p:nvCxnSpPr>
        <p:spPr bwMode="auto">
          <a:xfrm>
            <a:off x="19954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2" name="Oval 7"/>
          <p:cNvSpPr>
            <a:spLocks noChangeArrowheads="1"/>
          </p:cNvSpPr>
          <p:nvPr/>
        </p:nvSpPr>
        <p:spPr bwMode="auto">
          <a:xfrm>
            <a:off x="14478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33" name="Oval 8"/>
          <p:cNvSpPr>
            <a:spLocks noChangeArrowheads="1"/>
          </p:cNvSpPr>
          <p:nvPr/>
        </p:nvSpPr>
        <p:spPr bwMode="auto">
          <a:xfrm>
            <a:off x="3276600" y="2057400"/>
            <a:ext cx="533400" cy="533400"/>
          </a:xfrm>
          <a:prstGeom prst="ellipse">
            <a:avLst/>
          </a:prstGeom>
          <a:no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X</a:t>
            </a:r>
            <a:r>
              <a:rPr lang="en-US" sz="2400" baseline="-25000" dirty="0">
                <a:latin typeface="Times New Roman" pitchFamily="18" charset="0"/>
                <a:cs typeface="Times New Roman" pitchFamily="18" charset="0"/>
              </a:rPr>
              <a:t>3</a:t>
            </a:r>
          </a:p>
        </p:txBody>
      </p:sp>
      <p:cxnSp>
        <p:nvCxnSpPr>
          <p:cNvPr id="34" name="AutoShape 9"/>
          <p:cNvCxnSpPr>
            <a:cxnSpLocks noChangeShapeType="1"/>
            <a:stCxn id="33" idx="6"/>
            <a:endCxn id="36" idx="2"/>
          </p:cNvCxnSpPr>
          <p:nvPr/>
        </p:nvCxnSpPr>
        <p:spPr bwMode="auto">
          <a:xfrm>
            <a:off x="38242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35" name="AutoShape 10"/>
          <p:cNvCxnSpPr>
            <a:cxnSpLocks noChangeShapeType="1"/>
            <a:stCxn id="30" idx="6"/>
            <a:endCxn id="33" idx="2"/>
          </p:cNvCxnSpPr>
          <p:nvPr/>
        </p:nvCxnSpPr>
        <p:spPr bwMode="auto">
          <a:xfrm>
            <a:off x="2909888" y="2324100"/>
            <a:ext cx="352425"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11"/>
          <p:cNvSpPr>
            <a:spLocks noChangeArrowheads="1"/>
          </p:cNvSpPr>
          <p:nvPr/>
        </p:nvSpPr>
        <p:spPr bwMode="auto">
          <a:xfrm>
            <a:off x="4191000" y="2057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37" name="AutoShape 12"/>
          <p:cNvCxnSpPr>
            <a:cxnSpLocks noChangeShapeType="1"/>
            <a:stCxn id="36" idx="6"/>
            <a:endCxn id="29" idx="2"/>
          </p:cNvCxnSpPr>
          <p:nvPr/>
        </p:nvCxnSpPr>
        <p:spPr bwMode="auto">
          <a:xfrm>
            <a:off x="4738688" y="2324100"/>
            <a:ext cx="809625"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graphicFrame>
        <p:nvGraphicFramePr>
          <p:cNvPr id="18" name="Table 17"/>
          <p:cNvGraphicFramePr>
            <a:graphicFrameLocks noGrp="1"/>
          </p:cNvGraphicFramePr>
          <p:nvPr>
            <p:extLst/>
          </p:nvPr>
        </p:nvGraphicFramePr>
        <p:xfrm>
          <a:off x="9448800" y="3962400"/>
          <a:ext cx="2220913" cy="1844675"/>
        </p:xfrm>
        <a:graphic>
          <a:graphicData uri="http://schemas.openxmlformats.org/drawingml/2006/table">
            <a:tbl>
              <a:tblPr firstRow="1" bandRow="1">
                <a:tableStyleId>{10A1B5D5-9B99-4C35-A422-299274C87663}</a:tableStyleId>
              </a:tblPr>
              <a:tblGrid>
                <a:gridCol w="563878"/>
                <a:gridCol w="563878"/>
                <a:gridCol w="1093157"/>
              </a:tblGrid>
              <a:tr h="381131">
                <a:tc>
                  <a:txBody>
                    <a:bodyPr/>
                    <a:lstStyle/>
                    <a:p>
                      <a:pPr algn="ct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endParaRPr lang="en-US" sz="1800" b="1" baseline="-25000" dirty="0">
                        <a:solidFill>
                          <a:schemeClr val="tx1"/>
                        </a:solidFill>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i="0" u="none" baseline="0" dirty="0" err="1" smtClean="0">
                          <a:solidFill>
                            <a:schemeClr val="tx1"/>
                          </a:solidFill>
                          <a:latin typeface="Calibri"/>
                          <a:cs typeface="Calibri"/>
                        </a:rPr>
                        <a:t>X</a:t>
                      </a:r>
                      <a:r>
                        <a:rPr lang="en-US" sz="1800" b="1" i="0" u="none" baseline="-25000" dirty="0" err="1" smtClean="0">
                          <a:solidFill>
                            <a:schemeClr val="tx1"/>
                          </a:solidFill>
                          <a:latin typeface="Calibri"/>
                          <a:cs typeface="Calibri"/>
                        </a:rPr>
                        <a:t>t</a:t>
                      </a:r>
                      <a:endParaRPr lang="en-US" sz="1800" b="1" i="0" u="none" baseline="-25000"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1" dirty="0" smtClean="0">
                          <a:solidFill>
                            <a:schemeClr val="tx1"/>
                          </a:solidFill>
                          <a:latin typeface="Calibri"/>
                          <a:cs typeface="Calibri"/>
                        </a:rPr>
                        <a:t>P(</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dirty="0" smtClean="0">
                          <a:solidFill>
                            <a:schemeClr val="tx1"/>
                          </a:solidFill>
                          <a:latin typeface="Calibri"/>
                          <a:cs typeface="Calibri"/>
                        </a:rPr>
                        <a:t>|</a:t>
                      </a:r>
                      <a:r>
                        <a:rPr lang="en-US" sz="1800" b="1" i="0" u="none" baseline="0" dirty="0" smtClean="0">
                          <a:solidFill>
                            <a:schemeClr val="tx1"/>
                          </a:solidFill>
                          <a:latin typeface="Calibri"/>
                          <a:cs typeface="Calibri"/>
                        </a:rPr>
                        <a:t>X</a:t>
                      </a:r>
                      <a:r>
                        <a:rPr lang="en-US" sz="1800" b="1" i="0" u="none" baseline="-25000" dirty="0" smtClean="0">
                          <a:solidFill>
                            <a:schemeClr val="tx1"/>
                          </a:solidFill>
                          <a:latin typeface="Calibri"/>
                          <a:cs typeface="Calibri"/>
                        </a:rPr>
                        <a:t>t</a:t>
                      </a:r>
                      <a:r>
                        <a:rPr lang="en-US" sz="1800" b="1" baseline="-25000" dirty="0" smtClean="0">
                          <a:solidFill>
                            <a:schemeClr val="tx1"/>
                          </a:solidFill>
                          <a:latin typeface="Calibri"/>
                          <a:cs typeface="Calibri"/>
                        </a:rPr>
                        <a:t>-1</a:t>
                      </a:r>
                      <a:r>
                        <a:rPr lang="en-US" sz="1800" b="1" dirty="0" smtClean="0">
                          <a:solidFill>
                            <a:schemeClr val="tx1"/>
                          </a:solidFill>
                          <a:latin typeface="Calibri"/>
                          <a:cs typeface="Calibri"/>
                        </a:rPr>
                        <a:t>)</a:t>
                      </a:r>
                      <a:endParaRPr lang="en-US" sz="1800" b="1" dirty="0">
                        <a:solidFill>
                          <a:schemeClr val="tx1"/>
                        </a:solidFill>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sun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0.1</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sun</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0.3</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rain</a:t>
                      </a:r>
                      <a:endParaRPr lang="en-US" sz="1800" b="0" dirty="0" smtClean="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0.7</a:t>
                      </a:r>
                      <a:endParaRPr lang="en-US" sz="1800" b="0" dirty="0">
                        <a:latin typeface="Calibri"/>
                        <a:cs typeface="Calibri"/>
                      </a:endParaRPr>
                    </a:p>
                  </a:txBody>
                  <a:tcPr marL="91410" marR="91410"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71800"/>
            <a:ext cx="7016259" cy="68580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62400"/>
            <a:ext cx="4800600" cy="702338"/>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4876800"/>
            <a:ext cx="2971800" cy="695202"/>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0" y="6019800"/>
            <a:ext cx="3270417" cy="30480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50" y="5486400"/>
            <a:ext cx="2216150" cy="803465"/>
          </a:xfrm>
          <a:prstGeom prst="rect">
            <a:avLst/>
          </a:prstGeom>
        </p:spPr>
      </p:pic>
      <p:sp>
        <p:nvSpPr>
          <p:cNvPr id="12" name="Right Arrow 11"/>
          <p:cNvSpPr/>
          <p:nvPr/>
        </p:nvSpPr>
        <p:spPr>
          <a:xfrm>
            <a:off x="5041392" y="5638800"/>
            <a:ext cx="978408" cy="484632"/>
          </a:xfrm>
          <a:prstGeom prst="rightArrow">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04800" y="5867400"/>
            <a:ext cx="798416" cy="461665"/>
          </a:xfrm>
          <a:prstGeom prst="rect">
            <a:avLst/>
          </a:prstGeom>
          <a:noFill/>
        </p:spPr>
        <p:txBody>
          <a:bodyPr wrap="none" rtlCol="0">
            <a:spAutoFit/>
          </a:bodyPr>
          <a:lstStyle/>
          <a:p>
            <a:r>
              <a:rPr lang="en-US" sz="2400" dirty="0" smtClean="0">
                <a:latin typeface="Calibri"/>
                <a:cs typeface="Calibri"/>
              </a:rPr>
              <a:t>Also:</a:t>
            </a:r>
            <a:endParaRPr lang="en-US" sz="2400" dirty="0">
              <a:latin typeface="Calibri"/>
              <a:cs typeface="Calibri"/>
            </a:endParaRPr>
          </a:p>
        </p:txBody>
      </p:sp>
    </p:spTree>
    <p:extLst>
      <p:ext uri="{BB962C8B-B14F-4D97-AF65-F5344CB8AC3E}">
        <p14:creationId xmlns:p14="http://schemas.microsoft.com/office/powerpoint/2010/main" val="1500232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0" y="0"/>
            <a:ext cx="12192000" cy="1143000"/>
          </a:xfrm>
        </p:spPr>
        <p:txBody>
          <a:bodyPr/>
          <a:lstStyle/>
          <a:p>
            <a:r>
              <a:rPr lang="en-US" sz="4000" dirty="0" smtClean="0">
                <a:ea typeface="ＭＳ Ｐゴシック" pitchFamily="34" charset="-128"/>
              </a:rPr>
              <a:t>Application of Stationary Distribution: Web Link Analysis</a:t>
            </a:r>
          </a:p>
        </p:txBody>
      </p:sp>
      <p:sp>
        <p:nvSpPr>
          <p:cNvPr id="32770" name="Rectangle 3"/>
          <p:cNvSpPr>
            <a:spLocks noGrp="1" noChangeArrowheads="1"/>
          </p:cNvSpPr>
          <p:nvPr>
            <p:ph idx="1"/>
          </p:nvPr>
        </p:nvSpPr>
        <p:spPr>
          <a:xfrm>
            <a:off x="228600" y="1371600"/>
            <a:ext cx="7239000" cy="4525963"/>
          </a:xfrm>
        </p:spPr>
        <p:txBody>
          <a:bodyPr/>
          <a:lstStyle/>
          <a:p>
            <a:pPr>
              <a:lnSpc>
                <a:spcPct val="80000"/>
              </a:lnSpc>
            </a:pPr>
            <a:r>
              <a:rPr lang="en-US" sz="2400" dirty="0" smtClean="0">
                <a:ea typeface="ＭＳ Ｐゴシック" pitchFamily="34" charset="-128"/>
              </a:rPr>
              <a:t>PageRank over a web graph</a:t>
            </a:r>
          </a:p>
          <a:p>
            <a:pPr lvl="1">
              <a:lnSpc>
                <a:spcPct val="80000"/>
              </a:lnSpc>
            </a:pPr>
            <a:r>
              <a:rPr lang="en-US" sz="2000" dirty="0" smtClean="0">
                <a:ea typeface="ＭＳ Ｐゴシック" pitchFamily="34" charset="-128"/>
              </a:rPr>
              <a:t>Each web page is a state</a:t>
            </a:r>
          </a:p>
          <a:p>
            <a:pPr lvl="5">
              <a:lnSpc>
                <a:spcPct val="80000"/>
              </a:lnSpc>
            </a:pPr>
            <a:endParaRPr lang="en-US" sz="500" dirty="0" smtClean="0">
              <a:ea typeface="ＭＳ Ｐゴシック" pitchFamily="34" charset="-128"/>
            </a:endParaRPr>
          </a:p>
          <a:p>
            <a:pPr lvl="1">
              <a:lnSpc>
                <a:spcPct val="80000"/>
              </a:lnSpc>
            </a:pPr>
            <a:r>
              <a:rPr lang="en-US" sz="2000" dirty="0" smtClean="0">
                <a:ea typeface="ＭＳ Ｐゴシック" pitchFamily="34" charset="-128"/>
              </a:rPr>
              <a:t>Initial distribution: uniform over pages</a:t>
            </a:r>
          </a:p>
          <a:p>
            <a:pPr lvl="6">
              <a:lnSpc>
                <a:spcPct val="80000"/>
              </a:lnSpc>
            </a:pPr>
            <a:endParaRPr lang="en-US" sz="500" dirty="0" smtClean="0">
              <a:ea typeface="ＭＳ Ｐゴシック" pitchFamily="34" charset="-128"/>
            </a:endParaRPr>
          </a:p>
          <a:p>
            <a:pPr lvl="1">
              <a:lnSpc>
                <a:spcPct val="80000"/>
              </a:lnSpc>
            </a:pPr>
            <a:r>
              <a:rPr lang="en-US" sz="2000" dirty="0" smtClean="0">
                <a:ea typeface="ＭＳ Ｐゴシック" pitchFamily="34" charset="-128"/>
              </a:rPr>
              <a:t>Transitions:</a:t>
            </a:r>
          </a:p>
          <a:p>
            <a:pPr lvl="5">
              <a:lnSpc>
                <a:spcPct val="80000"/>
              </a:lnSpc>
            </a:pPr>
            <a:endParaRPr lang="en-US" sz="500" dirty="0" smtClean="0">
              <a:ea typeface="ＭＳ Ｐゴシック" pitchFamily="34" charset="-128"/>
            </a:endParaRPr>
          </a:p>
          <a:p>
            <a:pPr lvl="2">
              <a:lnSpc>
                <a:spcPct val="80000"/>
              </a:lnSpc>
            </a:pPr>
            <a:r>
              <a:rPr lang="en-US" sz="1800" dirty="0" smtClean="0">
                <a:ea typeface="ＭＳ Ｐゴシック" pitchFamily="34" charset="-128"/>
              </a:rPr>
              <a:t>With prob. c, uniform jump to a</a:t>
            </a:r>
          </a:p>
          <a:p>
            <a:pPr lvl="2">
              <a:lnSpc>
                <a:spcPct val="80000"/>
              </a:lnSpc>
              <a:buFont typeface="Wingdings" pitchFamily="2" charset="2"/>
              <a:buNone/>
            </a:pPr>
            <a:r>
              <a:rPr lang="en-US" sz="1800" dirty="0" smtClean="0">
                <a:ea typeface="ＭＳ Ｐゴシック" pitchFamily="34" charset="-128"/>
              </a:rPr>
              <a:t>	random page (dotted lines, not all shown)</a:t>
            </a:r>
          </a:p>
          <a:p>
            <a:pPr lvl="2">
              <a:lnSpc>
                <a:spcPct val="80000"/>
              </a:lnSpc>
            </a:pPr>
            <a:r>
              <a:rPr lang="en-US" sz="1800" dirty="0" smtClean="0">
                <a:ea typeface="ＭＳ Ｐゴシック" pitchFamily="34" charset="-128"/>
              </a:rPr>
              <a:t>With prob. 1-c, follow a random</a:t>
            </a:r>
          </a:p>
          <a:p>
            <a:pPr lvl="2">
              <a:lnSpc>
                <a:spcPct val="80000"/>
              </a:lnSpc>
              <a:buFont typeface="Wingdings" pitchFamily="2" charset="2"/>
              <a:buNone/>
            </a:pPr>
            <a:r>
              <a:rPr lang="en-US" sz="1800" dirty="0" smtClean="0">
                <a:ea typeface="ＭＳ Ｐゴシック" pitchFamily="34" charset="-128"/>
              </a:rPr>
              <a:t>	</a:t>
            </a:r>
            <a:r>
              <a:rPr lang="en-US" sz="1800" dirty="0" err="1" smtClean="0">
                <a:ea typeface="ＭＳ Ｐゴシック" pitchFamily="34" charset="-128"/>
              </a:rPr>
              <a:t>outlink</a:t>
            </a:r>
            <a:r>
              <a:rPr lang="en-US" sz="1800" dirty="0" smtClean="0">
                <a:ea typeface="ＭＳ Ｐゴシック" pitchFamily="34" charset="-128"/>
              </a:rPr>
              <a:t> (solid lines)</a:t>
            </a:r>
          </a:p>
          <a:p>
            <a:pPr lvl="3">
              <a:lnSpc>
                <a:spcPct val="80000"/>
              </a:lnSpc>
            </a:pPr>
            <a:endParaRPr lang="en-US" sz="1200" dirty="0" smtClean="0">
              <a:ea typeface="ＭＳ Ｐゴシック" pitchFamily="34" charset="-128"/>
            </a:endParaRPr>
          </a:p>
          <a:p>
            <a:pPr>
              <a:lnSpc>
                <a:spcPct val="80000"/>
              </a:lnSpc>
            </a:pPr>
            <a:r>
              <a:rPr lang="en-US" sz="2400" dirty="0" smtClean="0">
                <a:ea typeface="ＭＳ Ｐゴシック" pitchFamily="34" charset="-128"/>
              </a:rPr>
              <a:t>Stationary distribution</a:t>
            </a:r>
          </a:p>
          <a:p>
            <a:pPr lvl="1">
              <a:lnSpc>
                <a:spcPct val="80000"/>
              </a:lnSpc>
            </a:pPr>
            <a:r>
              <a:rPr lang="en-US" sz="2000" dirty="0" smtClean="0">
                <a:ea typeface="ＭＳ Ｐゴシック" pitchFamily="34" charset="-128"/>
              </a:rPr>
              <a:t>Will spend more time on highly reachable pages</a:t>
            </a:r>
          </a:p>
          <a:p>
            <a:pPr lvl="1">
              <a:lnSpc>
                <a:spcPct val="80000"/>
              </a:lnSpc>
            </a:pPr>
            <a:r>
              <a:rPr lang="en-US" sz="2000" dirty="0" smtClean="0">
                <a:ea typeface="ＭＳ Ｐゴシック" pitchFamily="34" charset="-128"/>
              </a:rPr>
              <a:t>E.g. many ways to get to the Acrobat Reader download page</a:t>
            </a:r>
          </a:p>
          <a:p>
            <a:pPr lvl="1">
              <a:lnSpc>
                <a:spcPct val="80000"/>
              </a:lnSpc>
            </a:pPr>
            <a:r>
              <a:rPr lang="en-US" sz="2000" dirty="0" smtClean="0">
                <a:ea typeface="ＭＳ Ｐゴシック" pitchFamily="34" charset="-128"/>
              </a:rPr>
              <a:t>Somewhat robust to link spam</a:t>
            </a:r>
          </a:p>
          <a:p>
            <a:pPr lvl="1">
              <a:lnSpc>
                <a:spcPct val="80000"/>
              </a:lnSpc>
            </a:pPr>
            <a:r>
              <a:rPr lang="en-US" sz="2000" dirty="0" smtClean="0">
                <a:ea typeface="ＭＳ Ｐゴシック" pitchFamily="34" charset="-128"/>
              </a:rPr>
              <a:t>Google 1.0 returned the set of pages containing all your keywords in decreasing rank, now all search engines use link analysis along with many other factors (rank actually getting less important over time)</a:t>
            </a:r>
          </a:p>
        </p:txBody>
      </p:sp>
      <p:sp>
        <p:nvSpPr>
          <p:cNvPr id="32771" name="Oval 4"/>
          <p:cNvSpPr>
            <a:spLocks noChangeArrowheads="1"/>
          </p:cNvSpPr>
          <p:nvPr/>
        </p:nvSpPr>
        <p:spPr bwMode="auto">
          <a:xfrm>
            <a:off x="8339137" y="2424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2" name="Oval 5"/>
          <p:cNvSpPr>
            <a:spLocks noChangeArrowheads="1"/>
          </p:cNvSpPr>
          <p:nvPr/>
        </p:nvSpPr>
        <p:spPr bwMode="auto">
          <a:xfrm>
            <a:off x="9405937" y="23479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3" name="Oval 6"/>
          <p:cNvSpPr>
            <a:spLocks noChangeArrowheads="1"/>
          </p:cNvSpPr>
          <p:nvPr/>
        </p:nvSpPr>
        <p:spPr bwMode="auto">
          <a:xfrm>
            <a:off x="9024937" y="3567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4" name="Oval 7"/>
          <p:cNvSpPr>
            <a:spLocks noChangeArrowheads="1"/>
          </p:cNvSpPr>
          <p:nvPr/>
        </p:nvSpPr>
        <p:spPr bwMode="auto">
          <a:xfrm>
            <a:off x="9786937" y="30337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sp>
        <p:nvSpPr>
          <p:cNvPr id="32775" name="Oval 8"/>
          <p:cNvSpPr>
            <a:spLocks noChangeArrowheads="1"/>
          </p:cNvSpPr>
          <p:nvPr/>
        </p:nvSpPr>
        <p:spPr bwMode="auto">
          <a:xfrm>
            <a:off x="8262937" y="3186112"/>
            <a:ext cx="228600" cy="228600"/>
          </a:xfrm>
          <a:prstGeom prst="ellipse">
            <a:avLst/>
          </a:prstGeom>
          <a:solidFill>
            <a:schemeClr val="accent1"/>
          </a:solidFill>
          <a:ln w="28575">
            <a:solidFill>
              <a:schemeClr val="tx1"/>
            </a:solidFill>
            <a:round/>
            <a:headEnd/>
            <a:tailEnd/>
          </a:ln>
        </p:spPr>
        <p:txBody>
          <a:bodyPr wrap="none" anchor="ctr"/>
          <a:lstStyle/>
          <a:p>
            <a:endParaRPr lang="en-US"/>
          </a:p>
        </p:txBody>
      </p:sp>
      <p:cxnSp>
        <p:nvCxnSpPr>
          <p:cNvPr id="32776" name="AutoShape 9"/>
          <p:cNvCxnSpPr>
            <a:cxnSpLocks noChangeShapeType="1"/>
            <a:stCxn id="32771" idx="6"/>
            <a:endCxn id="32772" idx="2"/>
          </p:cNvCxnSpPr>
          <p:nvPr/>
        </p:nvCxnSpPr>
        <p:spPr bwMode="auto">
          <a:xfrm flipV="1">
            <a:off x="8582025" y="2462212"/>
            <a:ext cx="809625" cy="762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7" name="AutoShape 10"/>
          <p:cNvCxnSpPr>
            <a:cxnSpLocks noChangeShapeType="1"/>
            <a:stCxn id="32774" idx="0"/>
            <a:endCxn id="32772" idx="5"/>
          </p:cNvCxnSpPr>
          <p:nvPr/>
        </p:nvCxnSpPr>
        <p:spPr bwMode="auto">
          <a:xfrm flipH="1" flipV="1">
            <a:off x="9601200" y="2557462"/>
            <a:ext cx="300037" cy="461963"/>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8" name="AutoShape 11"/>
          <p:cNvCxnSpPr>
            <a:cxnSpLocks noChangeShapeType="1"/>
            <a:stCxn id="32771" idx="5"/>
            <a:endCxn id="32773" idx="1"/>
          </p:cNvCxnSpPr>
          <p:nvPr/>
        </p:nvCxnSpPr>
        <p:spPr bwMode="auto">
          <a:xfrm>
            <a:off x="8534400" y="2633662"/>
            <a:ext cx="523875" cy="95250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79" name="AutoShape 12"/>
          <p:cNvCxnSpPr>
            <a:cxnSpLocks noChangeShapeType="1"/>
            <a:stCxn id="32773" idx="7"/>
            <a:endCxn id="32772" idx="4"/>
          </p:cNvCxnSpPr>
          <p:nvPr/>
        </p:nvCxnSpPr>
        <p:spPr bwMode="auto">
          <a:xfrm flipV="1">
            <a:off x="9220200" y="2590800"/>
            <a:ext cx="300037" cy="995362"/>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780" name="AutoShape 13"/>
          <p:cNvCxnSpPr>
            <a:cxnSpLocks noChangeShapeType="1"/>
            <a:stCxn id="32772" idx="1"/>
            <a:endCxn id="32771" idx="7"/>
          </p:cNvCxnSpPr>
          <p:nvPr/>
        </p:nvCxnSpPr>
        <p:spPr bwMode="auto">
          <a:xfrm rot="-5400000" flipH="1" flipV="1">
            <a:off x="8948738" y="1952624"/>
            <a:ext cx="76200" cy="904875"/>
          </a:xfrm>
          <a:prstGeom prst="curvedConnector3">
            <a:avLst>
              <a:gd name="adj1" fmla="val -32500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1" name="AutoShape 14"/>
          <p:cNvCxnSpPr>
            <a:cxnSpLocks noChangeShapeType="1"/>
            <a:stCxn id="32772" idx="6"/>
            <a:endCxn id="32774" idx="6"/>
          </p:cNvCxnSpPr>
          <p:nvPr/>
        </p:nvCxnSpPr>
        <p:spPr bwMode="auto">
          <a:xfrm>
            <a:off x="9648825" y="2462212"/>
            <a:ext cx="381000" cy="685800"/>
          </a:xfrm>
          <a:prstGeom prst="curvedConnector3">
            <a:avLst>
              <a:gd name="adj1" fmla="val 156250"/>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2" name="AutoShape 15"/>
          <p:cNvCxnSpPr>
            <a:cxnSpLocks noChangeShapeType="1"/>
            <a:stCxn id="32772" idx="0"/>
            <a:endCxn id="32775" idx="2"/>
          </p:cNvCxnSpPr>
          <p:nvPr/>
        </p:nvCxnSpPr>
        <p:spPr bwMode="auto">
          <a:xfrm rot="-5400000" flipH="1" flipV="1">
            <a:off x="8401050" y="2181225"/>
            <a:ext cx="966787" cy="1271587"/>
          </a:xfrm>
          <a:prstGeom prst="curvedConnector4">
            <a:avLst>
              <a:gd name="adj1" fmla="val -43190"/>
              <a:gd name="adj2" fmla="val 116852"/>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3" name="AutoShape 16"/>
          <p:cNvCxnSpPr>
            <a:cxnSpLocks noChangeShapeType="1"/>
            <a:stCxn id="32772" idx="7"/>
            <a:endCxn id="32773" idx="6"/>
          </p:cNvCxnSpPr>
          <p:nvPr/>
        </p:nvCxnSpPr>
        <p:spPr bwMode="auto">
          <a:xfrm rot="-5400000" flipH="1" flipV="1">
            <a:off x="8777288" y="2857499"/>
            <a:ext cx="1314450" cy="333375"/>
          </a:xfrm>
          <a:prstGeom prst="curvedConnector4">
            <a:avLst>
              <a:gd name="adj1" fmla="val -19083"/>
              <a:gd name="adj2" fmla="val -28476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cxnSp>
        <p:nvCxnSpPr>
          <p:cNvPr id="32784" name="AutoShape 17"/>
          <p:cNvCxnSpPr>
            <a:cxnSpLocks noChangeShapeType="1"/>
            <a:stCxn id="32772" idx="0"/>
            <a:endCxn id="32772" idx="7"/>
          </p:cNvCxnSpPr>
          <p:nvPr/>
        </p:nvCxnSpPr>
        <p:spPr bwMode="auto">
          <a:xfrm rot="5400000" flipV="1">
            <a:off x="9544050" y="2309812"/>
            <a:ext cx="33337" cy="80963"/>
          </a:xfrm>
          <a:prstGeom prst="curvedConnector3">
            <a:avLst>
              <a:gd name="adj1" fmla="val -1980954"/>
            </a:avLst>
          </a:prstGeom>
          <a:noFill/>
          <a:ln w="9525">
            <a:solidFill>
              <a:schemeClr val="tx1"/>
            </a:solidFill>
            <a:prstDash val="dash"/>
            <a:round/>
            <a:headEnd/>
            <a:tailEnd type="triangle" w="med" len="med"/>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284" y="4343400"/>
            <a:ext cx="4788715" cy="2362199"/>
          </a:xfrm>
          <a:prstGeom prst="rect">
            <a:avLst/>
          </a:prstGeom>
        </p:spPr>
      </p:pic>
    </p:spTree>
    <p:extLst>
      <p:ext uri="{BB962C8B-B14F-4D97-AF65-F5344CB8AC3E}">
        <p14:creationId xmlns:p14="http://schemas.microsoft.com/office/powerpoint/2010/main" val="1431260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0">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0">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0">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itle 1"/>
          <p:cNvSpPr>
            <a:spLocks noGrp="1"/>
          </p:cNvSpPr>
          <p:nvPr>
            <p:ph type="title"/>
          </p:nvPr>
        </p:nvSpPr>
        <p:spPr>
          <a:xfrm>
            <a:off x="0" y="0"/>
            <a:ext cx="12192000" cy="1143000"/>
          </a:xfrm>
        </p:spPr>
        <p:txBody>
          <a:bodyPr/>
          <a:lstStyle/>
          <a:p>
            <a:r>
              <a:rPr lang="en-US" sz="4000" dirty="0" smtClean="0">
                <a:ea typeface="ＭＳ Ｐゴシック" pitchFamily="34" charset="-128"/>
              </a:rPr>
              <a:t>Application of Stationary Distributions: Gibbs Sampling*</a:t>
            </a:r>
          </a:p>
        </p:txBody>
      </p:sp>
      <p:sp>
        <p:nvSpPr>
          <p:cNvPr id="34818" name="Content Placeholder 2"/>
          <p:cNvSpPr>
            <a:spLocks noGrp="1"/>
          </p:cNvSpPr>
          <p:nvPr>
            <p:ph idx="1"/>
          </p:nvPr>
        </p:nvSpPr>
        <p:spPr>
          <a:xfrm>
            <a:off x="457200" y="1447800"/>
            <a:ext cx="6858000" cy="5029200"/>
          </a:xfrm>
        </p:spPr>
        <p:txBody>
          <a:bodyPr/>
          <a:lstStyle/>
          <a:p>
            <a:r>
              <a:rPr lang="en-US" sz="2400" dirty="0" smtClean="0">
                <a:ea typeface="ＭＳ Ｐゴシック" pitchFamily="34" charset="-128"/>
              </a:rPr>
              <a:t>Each joint instantiation over all hidden and query variables is a state: {</a:t>
            </a:r>
            <a:r>
              <a:rPr lang="en-US" sz="2400" dirty="0" smtClean="0">
                <a:latin typeface="Calibri"/>
                <a:ea typeface="ＭＳ Ｐゴシック" pitchFamily="34" charset="-128"/>
              </a:rPr>
              <a:t>X</a:t>
            </a:r>
            <a:r>
              <a:rPr lang="en-US" sz="2400" baseline="-25000" dirty="0" smtClean="0">
                <a:latin typeface="Calibri"/>
                <a:ea typeface="ＭＳ Ｐゴシック" pitchFamily="34" charset="-128"/>
              </a:rPr>
              <a:t>1</a:t>
            </a:r>
            <a:r>
              <a:rPr lang="en-US" sz="2400" dirty="0" smtClean="0">
                <a:ea typeface="ＭＳ Ｐゴシック" pitchFamily="34" charset="-128"/>
              </a:rPr>
              <a:t>, …, </a:t>
            </a:r>
            <a:r>
              <a:rPr lang="en-US" sz="2400" dirty="0" err="1" smtClean="0">
                <a:latin typeface="Calibri"/>
                <a:ea typeface="ＭＳ Ｐゴシック" pitchFamily="34" charset="-128"/>
              </a:rPr>
              <a:t>X</a:t>
            </a:r>
            <a:r>
              <a:rPr lang="en-US" sz="2400" baseline="-25000" dirty="0" err="1" smtClean="0">
                <a:latin typeface="Calibri"/>
                <a:ea typeface="ＭＳ Ｐゴシック" pitchFamily="34" charset="-128"/>
              </a:rPr>
              <a:t>n</a:t>
            </a:r>
            <a:r>
              <a:rPr lang="en-US" sz="2400" dirty="0" smtClean="0">
                <a:ea typeface="ＭＳ Ｐゴシック" pitchFamily="34" charset="-128"/>
              </a:rPr>
              <a:t>} = H U Q</a:t>
            </a:r>
          </a:p>
          <a:p>
            <a:pPr lvl="4"/>
            <a:endParaRPr lang="en-US" sz="1400" dirty="0" smtClean="0">
              <a:ea typeface="ＭＳ Ｐゴシック" pitchFamily="34" charset="-128"/>
            </a:endParaRPr>
          </a:p>
          <a:p>
            <a:r>
              <a:rPr lang="en-US" sz="2400" dirty="0" smtClean="0">
                <a:ea typeface="ＭＳ Ｐゴシック" pitchFamily="34" charset="-128"/>
              </a:rPr>
              <a:t>Transitions:</a:t>
            </a:r>
          </a:p>
          <a:p>
            <a:pPr lvl="1"/>
            <a:r>
              <a:rPr lang="en-US" sz="2000" dirty="0" smtClean="0">
                <a:ea typeface="ＭＳ Ｐゴシック" pitchFamily="34" charset="-128"/>
              </a:rPr>
              <a:t>With probability 1/n resample variable </a:t>
            </a:r>
            <a:r>
              <a:rPr lang="en-US" sz="2000" dirty="0" err="1" smtClean="0">
                <a:ea typeface="ＭＳ Ｐゴシック" pitchFamily="34" charset="-128"/>
              </a:rPr>
              <a:t>X</a:t>
            </a:r>
            <a:r>
              <a:rPr lang="en-US" sz="2000" baseline="-25000" dirty="0" err="1" smtClean="0">
                <a:ea typeface="ＭＳ Ｐゴシック" pitchFamily="34" charset="-128"/>
              </a:rPr>
              <a:t>j</a:t>
            </a:r>
            <a:r>
              <a:rPr lang="en-US" sz="2000" dirty="0" smtClean="0">
                <a:ea typeface="ＭＳ Ｐゴシック" pitchFamily="34" charset="-128"/>
              </a:rPr>
              <a:t> according to 	</a:t>
            </a:r>
            <a:endParaRPr lang="en-US" sz="2000" dirty="0">
              <a:ea typeface="ＭＳ Ｐゴシック" pitchFamily="34" charset="-128"/>
            </a:endParaRPr>
          </a:p>
          <a:p>
            <a:pPr lvl="6"/>
            <a:endParaRPr lang="en-US" sz="1200" dirty="0" smtClean="0">
              <a:ea typeface="ＭＳ Ｐゴシック" pitchFamily="34" charset="-128"/>
            </a:endParaRPr>
          </a:p>
          <a:p>
            <a:pPr marL="457176" lvl="1" indent="0">
              <a:buNone/>
            </a:pPr>
            <a:r>
              <a:rPr lang="en-US" sz="2000" dirty="0">
                <a:ea typeface="ＭＳ Ｐゴシック" pitchFamily="34" charset="-128"/>
              </a:rPr>
              <a:t>	</a:t>
            </a:r>
            <a:r>
              <a:rPr lang="en-US" sz="2000" dirty="0" smtClean="0">
                <a:ea typeface="ＭＳ Ｐゴシック" pitchFamily="34" charset="-128"/>
              </a:rPr>
              <a:t>P(</a:t>
            </a:r>
            <a:r>
              <a:rPr lang="en-US" sz="2000" dirty="0" err="1" smtClean="0">
                <a:ea typeface="ＭＳ Ｐゴシック" pitchFamily="34" charset="-128"/>
              </a:rPr>
              <a:t>X</a:t>
            </a:r>
            <a:r>
              <a:rPr lang="en-US" sz="2000" baseline="-25000" dirty="0" err="1" smtClean="0">
                <a:ea typeface="ＭＳ Ｐゴシック" pitchFamily="34" charset="-128"/>
              </a:rPr>
              <a:t>j</a:t>
            </a:r>
            <a:r>
              <a:rPr lang="en-US" sz="2000" dirty="0" smtClean="0">
                <a:ea typeface="ＭＳ Ｐゴシック" pitchFamily="34" charset="-128"/>
              </a:rPr>
              <a:t> | x</a:t>
            </a:r>
            <a:r>
              <a:rPr lang="en-US" sz="2000" baseline="-25000" dirty="0" smtClean="0">
                <a:ea typeface="ＭＳ Ｐゴシック" pitchFamily="34" charset="-128"/>
              </a:rPr>
              <a:t>1</a:t>
            </a:r>
            <a:r>
              <a:rPr lang="en-US" sz="2000" dirty="0" smtClean="0">
                <a:ea typeface="ＭＳ Ｐゴシック" pitchFamily="34" charset="-128"/>
              </a:rPr>
              <a:t>, x</a:t>
            </a:r>
            <a:r>
              <a:rPr lang="en-US" sz="2000" baseline="-25000" dirty="0" smtClean="0">
                <a:ea typeface="ＭＳ Ｐゴシック" pitchFamily="34" charset="-128"/>
              </a:rPr>
              <a:t>2</a:t>
            </a:r>
            <a:r>
              <a:rPr lang="en-US" sz="2000" dirty="0" smtClean="0">
                <a:ea typeface="ＭＳ Ｐゴシック" pitchFamily="34" charset="-128"/>
              </a:rPr>
              <a:t>, …, x</a:t>
            </a:r>
            <a:r>
              <a:rPr lang="en-US" sz="2000" baseline="-25000" dirty="0" smtClean="0">
                <a:ea typeface="ＭＳ Ｐゴシック" pitchFamily="34" charset="-128"/>
              </a:rPr>
              <a:t>j-1, </a:t>
            </a:r>
            <a:r>
              <a:rPr lang="en-US" sz="2000" dirty="0" smtClean="0">
                <a:ea typeface="ＭＳ Ｐゴシック" pitchFamily="34" charset="-128"/>
              </a:rPr>
              <a:t>x</a:t>
            </a:r>
            <a:r>
              <a:rPr lang="en-US" sz="2000" baseline="-25000" dirty="0" smtClean="0">
                <a:ea typeface="ＭＳ Ｐゴシック" pitchFamily="34" charset="-128"/>
              </a:rPr>
              <a:t>j+1</a:t>
            </a:r>
            <a:r>
              <a:rPr lang="en-US" sz="2000" dirty="0" smtClean="0">
                <a:ea typeface="ＭＳ Ｐゴシック" pitchFamily="34" charset="-128"/>
              </a:rPr>
              <a:t>, …, </a:t>
            </a:r>
            <a:r>
              <a:rPr lang="en-US" sz="2000" dirty="0" err="1" smtClean="0">
                <a:ea typeface="ＭＳ Ｐゴシック" pitchFamily="34" charset="-128"/>
              </a:rPr>
              <a:t>x</a:t>
            </a:r>
            <a:r>
              <a:rPr lang="en-US" sz="2000" baseline="-25000" dirty="0" err="1" smtClean="0">
                <a:ea typeface="ＭＳ Ｐゴシック" pitchFamily="34" charset="-128"/>
              </a:rPr>
              <a:t>n</a:t>
            </a:r>
            <a:r>
              <a:rPr lang="en-US" sz="2000" baseline="-25000" dirty="0" smtClean="0">
                <a:ea typeface="ＭＳ Ｐゴシック" pitchFamily="34" charset="-128"/>
              </a:rPr>
              <a:t>,</a:t>
            </a:r>
            <a:r>
              <a:rPr lang="en-US" sz="2000" dirty="0" smtClean="0">
                <a:ea typeface="ＭＳ Ｐゴシック" pitchFamily="34" charset="-128"/>
              </a:rPr>
              <a:t> e</a:t>
            </a:r>
            <a:r>
              <a:rPr lang="en-US" sz="2000" baseline="-25000" dirty="0" smtClean="0">
                <a:ea typeface="ＭＳ Ｐゴシック" pitchFamily="34" charset="-128"/>
              </a:rPr>
              <a:t>1,</a:t>
            </a:r>
            <a:r>
              <a:rPr lang="en-US" sz="2000" dirty="0" smtClean="0">
                <a:ea typeface="ＭＳ Ｐゴシック" pitchFamily="34" charset="-128"/>
              </a:rPr>
              <a:t> …</a:t>
            </a:r>
            <a:r>
              <a:rPr lang="en-US" sz="2000" baseline="-25000" dirty="0" smtClean="0">
                <a:ea typeface="ＭＳ Ｐゴシック" pitchFamily="34" charset="-128"/>
              </a:rPr>
              <a:t>,</a:t>
            </a:r>
            <a:r>
              <a:rPr lang="en-US" sz="2000" dirty="0" smtClean="0">
                <a:ea typeface="ＭＳ Ｐゴシック" pitchFamily="34" charset="-128"/>
              </a:rPr>
              <a:t> </a:t>
            </a:r>
            <a:r>
              <a:rPr lang="en-US" sz="2000" dirty="0" err="1" smtClean="0">
                <a:ea typeface="ＭＳ Ｐゴシック" pitchFamily="34" charset="-128"/>
              </a:rPr>
              <a:t>e</a:t>
            </a:r>
            <a:r>
              <a:rPr lang="en-US" sz="2000" baseline="-25000" dirty="0" err="1" smtClean="0">
                <a:ea typeface="ＭＳ Ｐゴシック" pitchFamily="34" charset="-128"/>
              </a:rPr>
              <a:t>m</a:t>
            </a:r>
            <a:r>
              <a:rPr lang="en-US" sz="2000" dirty="0" smtClean="0">
                <a:ea typeface="ＭＳ Ｐゴシック" pitchFamily="34" charset="-128"/>
              </a:rPr>
              <a:t>)</a:t>
            </a:r>
          </a:p>
          <a:p>
            <a:pPr lvl="2"/>
            <a:endParaRPr lang="en-US" sz="1800" dirty="0" smtClean="0">
              <a:ea typeface="ＭＳ Ｐゴシック" pitchFamily="34" charset="-128"/>
            </a:endParaRPr>
          </a:p>
          <a:p>
            <a:r>
              <a:rPr lang="en-US" sz="2400" dirty="0" smtClean="0">
                <a:ea typeface="ＭＳ Ｐゴシック" pitchFamily="34" charset="-128"/>
              </a:rPr>
              <a:t>Stationary distribution:</a:t>
            </a:r>
          </a:p>
          <a:p>
            <a:pPr lvl="1"/>
            <a:r>
              <a:rPr lang="en-US" sz="2000" dirty="0" smtClean="0">
                <a:ea typeface="ＭＳ Ｐゴシック" pitchFamily="34" charset="-128"/>
              </a:rPr>
              <a:t>Conditional distribution P(X</a:t>
            </a:r>
            <a:r>
              <a:rPr lang="en-US" sz="2000" baseline="-25000" dirty="0" smtClean="0">
                <a:ea typeface="ＭＳ Ｐゴシック" pitchFamily="34" charset="-128"/>
              </a:rPr>
              <a:t>1</a:t>
            </a:r>
            <a:r>
              <a:rPr lang="en-US" sz="2000" dirty="0" smtClean="0">
                <a:ea typeface="ＭＳ Ｐゴシック" pitchFamily="34" charset="-128"/>
              </a:rPr>
              <a:t>, X</a:t>
            </a:r>
            <a:r>
              <a:rPr lang="en-US" sz="2000" baseline="-25000" dirty="0" smtClean="0">
                <a:ea typeface="ＭＳ Ｐゴシック" pitchFamily="34" charset="-128"/>
              </a:rPr>
              <a:t>2</a:t>
            </a:r>
            <a:r>
              <a:rPr lang="en-US" sz="2000" dirty="0" smtClean="0">
                <a:ea typeface="ＭＳ Ｐゴシック" pitchFamily="34" charset="-128"/>
              </a:rPr>
              <a:t> , … , X</a:t>
            </a:r>
            <a:r>
              <a:rPr lang="en-US" sz="2000" baseline="-25000" dirty="0" smtClean="0">
                <a:ea typeface="ＭＳ Ｐゴシック" pitchFamily="34" charset="-128"/>
              </a:rPr>
              <a:t>n</a:t>
            </a:r>
            <a:r>
              <a:rPr lang="en-US" sz="2000" dirty="0" smtClean="0">
                <a:ea typeface="ＭＳ Ｐゴシック" pitchFamily="34" charset="-128"/>
              </a:rPr>
              <a:t>|e</a:t>
            </a:r>
            <a:r>
              <a:rPr lang="en-US" sz="2000" baseline="-25000" dirty="0" smtClean="0">
                <a:ea typeface="ＭＳ Ｐゴシック" pitchFamily="34" charset="-128"/>
              </a:rPr>
              <a:t>1,</a:t>
            </a:r>
            <a:r>
              <a:rPr lang="en-US" sz="2000" dirty="0" smtClean="0">
                <a:ea typeface="ＭＳ Ｐゴシック" pitchFamily="34" charset="-128"/>
              </a:rPr>
              <a:t> …</a:t>
            </a:r>
            <a:r>
              <a:rPr lang="en-US" sz="2000" baseline="-25000" dirty="0" smtClean="0">
                <a:ea typeface="ＭＳ Ｐゴシック" pitchFamily="34" charset="-128"/>
              </a:rPr>
              <a:t>,</a:t>
            </a:r>
            <a:r>
              <a:rPr lang="en-US" sz="2000" dirty="0" smtClean="0">
                <a:ea typeface="ＭＳ Ｐゴシック" pitchFamily="34" charset="-128"/>
              </a:rPr>
              <a:t> </a:t>
            </a:r>
            <a:r>
              <a:rPr lang="en-US" sz="2000" dirty="0" err="1" smtClean="0">
                <a:ea typeface="ＭＳ Ｐゴシック" pitchFamily="34" charset="-128"/>
              </a:rPr>
              <a:t>e</a:t>
            </a:r>
            <a:r>
              <a:rPr lang="en-US" sz="2000" baseline="-25000" dirty="0" err="1" smtClean="0">
                <a:ea typeface="ＭＳ Ｐゴシック" pitchFamily="34" charset="-128"/>
              </a:rPr>
              <a:t>m</a:t>
            </a:r>
            <a:r>
              <a:rPr lang="en-US" sz="2000" dirty="0" smtClean="0">
                <a:ea typeface="ＭＳ Ｐゴシック" pitchFamily="34" charset="-128"/>
              </a:rPr>
              <a:t>)</a:t>
            </a:r>
          </a:p>
          <a:p>
            <a:pPr lvl="1"/>
            <a:r>
              <a:rPr lang="en-US" sz="2000" dirty="0" smtClean="0">
                <a:ea typeface="ＭＳ Ｐゴシック" pitchFamily="34" charset="-128"/>
              </a:rPr>
              <a:t>Means that w</a:t>
            </a:r>
            <a:r>
              <a:rPr lang="en-US" sz="2000" dirty="0" smtClean="0">
                <a:ea typeface="ＭＳ Ｐゴシック" pitchFamily="34" charset="-128"/>
                <a:sym typeface="Wingdings" pitchFamily="2" charset="2"/>
              </a:rPr>
              <a:t>hen running Gibbs sampling long enough we get a sample from the desired distribution</a:t>
            </a:r>
          </a:p>
          <a:p>
            <a:pPr lvl="1"/>
            <a:r>
              <a:rPr lang="en-US" sz="2000" dirty="0" smtClean="0">
                <a:ea typeface="ＭＳ Ｐゴシック" pitchFamily="34" charset="-128"/>
                <a:sym typeface="Wingdings" pitchFamily="2" charset="2"/>
              </a:rPr>
              <a:t>Requires some proof to show this is true!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057400"/>
            <a:ext cx="4905642" cy="3886198"/>
          </a:xfrm>
          <a:prstGeom prst="rect">
            <a:avLst/>
          </a:prstGeom>
        </p:spPr>
      </p:pic>
    </p:spTree>
    <p:extLst>
      <p:ext uri="{BB962C8B-B14F-4D97-AF65-F5344CB8AC3E}">
        <p14:creationId xmlns:p14="http://schemas.microsoft.com/office/powerpoint/2010/main" val="12475663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t>
            </a:r>
            <a:r>
              <a:rPr lang="en-US" dirty="0" smtClean="0"/>
              <a:t>Up: Markov Models</a:t>
            </a:r>
            <a:r>
              <a:rPr lang="en-US" dirty="0"/>
              <a:t> </a:t>
            </a:r>
            <a:r>
              <a:rPr lang="en-US" dirty="0" smtClean="0"/>
              <a:t>for NLP</a:t>
            </a:r>
            <a:endParaRPr lang="en-US" dirty="0"/>
          </a:p>
        </p:txBody>
      </p:sp>
    </p:spTree>
    <p:extLst>
      <p:ext uri="{BB962C8B-B14F-4D97-AF65-F5344CB8AC3E}">
        <p14:creationId xmlns:p14="http://schemas.microsoft.com/office/powerpoint/2010/main" val="1690904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normAutofit fontScale="90000"/>
          </a:bodyPr>
          <a:lstStyle/>
          <a:p>
            <a:r>
              <a:rPr lang="en-US" dirty="0"/>
              <a:t/>
            </a:r>
            <a:br>
              <a:rPr lang="en-US" dirty="0"/>
            </a:br>
            <a:r>
              <a:rPr lang="en-US" dirty="0" smtClean="0"/>
              <a:t>Probabilities and Markov Models</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“Probabilistic Reasoning Over time” </a:t>
            </a:r>
            <a:r>
              <a:rPr lang="en-US" sz="2400" dirty="0">
                <a:solidFill>
                  <a:srgbClr val="FF0000"/>
                </a:solidFill>
              </a:rPr>
              <a:t>(</a:t>
            </a:r>
            <a:r>
              <a:rPr lang="en-US" sz="2400" dirty="0" smtClean="0">
                <a:solidFill>
                  <a:srgbClr val="FF0000"/>
                </a:solidFill>
              </a:rPr>
              <a:t>15.1-15.5</a:t>
            </a:r>
            <a:r>
              <a:rPr lang="en-US" sz="2400" dirty="0" smtClean="0">
                <a:solidFill>
                  <a:srgbClr val="FF0000"/>
                </a:solidFill>
              </a:rPr>
              <a:t>)</a:t>
            </a:r>
            <a:endParaRPr lang="en-US" sz="2400" dirty="0"/>
          </a:p>
        </p:txBody>
      </p:sp>
    </p:spTree>
    <p:extLst>
      <p:ext uri="{BB962C8B-B14F-4D97-AF65-F5344CB8AC3E}">
        <p14:creationId xmlns:p14="http://schemas.microsoft.com/office/powerpoint/2010/main" val="248693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Review: Joint </a:t>
            </a:r>
            <a:r>
              <a:rPr lang="en-US" dirty="0" smtClean="0"/>
              <a:t>Distributions</a:t>
            </a:r>
          </a:p>
        </p:txBody>
      </p:sp>
      <p:sp>
        <p:nvSpPr>
          <p:cNvPr id="10243" name="Rectangle 3"/>
          <p:cNvSpPr>
            <a:spLocks noGrp="1" noChangeArrowheads="1"/>
          </p:cNvSpPr>
          <p:nvPr>
            <p:ph idx="1"/>
          </p:nvPr>
        </p:nvSpPr>
        <p:spPr>
          <a:xfrm>
            <a:off x="341314" y="1339380"/>
            <a:ext cx="7924642" cy="4953000"/>
          </a:xfrm>
        </p:spPr>
        <p:txBody>
          <a:bodyPr/>
          <a:lstStyle/>
          <a:p>
            <a:pPr eaLnBrk="1" hangingPunct="1">
              <a:lnSpc>
                <a:spcPct val="80000"/>
              </a:lnSpc>
            </a:pPr>
            <a:r>
              <a:rPr lang="en-US" sz="2400" dirty="0" smtClean="0"/>
              <a:t>A </a:t>
            </a:r>
            <a:r>
              <a:rPr lang="en-US" sz="2400" i="1" dirty="0" smtClean="0"/>
              <a:t>joint distribution</a:t>
            </a:r>
            <a:r>
              <a:rPr lang="en-US" sz="2400" dirty="0" smtClean="0"/>
              <a:t> over a set of random variables:</a:t>
            </a:r>
          </a:p>
          <a:p>
            <a:pPr eaLnBrk="1" hangingPunct="1">
              <a:lnSpc>
                <a:spcPct val="80000"/>
              </a:lnSpc>
              <a:buFont typeface="Wingdings" pitchFamily="2" charset="2"/>
              <a:buNone/>
            </a:pPr>
            <a:r>
              <a:rPr lang="en-US" sz="2400" dirty="0" smtClean="0"/>
              <a:t>	specifies a real number for each assignment (or </a:t>
            </a:r>
            <a:r>
              <a:rPr lang="en-US" sz="2400" i="1" dirty="0" smtClean="0"/>
              <a:t>outcome</a:t>
            </a:r>
            <a:r>
              <a:rPr lang="en-US" sz="2400" dirty="0" smtClean="0"/>
              <a:t>): </a:t>
            </a:r>
          </a:p>
          <a:p>
            <a:pPr lvl="2" eaLnBrk="1" hangingPunct="1">
              <a:lnSpc>
                <a:spcPct val="80000"/>
              </a:lnSpc>
            </a:pPr>
            <a:endParaRPr lang="en-US" sz="1800" dirty="0" smtClean="0"/>
          </a:p>
          <a:p>
            <a:pPr lvl="1" eaLnBrk="1" hangingPunct="1">
              <a:lnSpc>
                <a:spcPct val="80000"/>
              </a:lnSpc>
            </a:pPr>
            <a:endParaRPr lang="en-US" sz="18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5">
              <a:lnSpc>
                <a:spcPct val="80000"/>
              </a:lnSpc>
            </a:pPr>
            <a:endParaRPr lang="en-US" sz="1200" dirty="0" smtClean="0"/>
          </a:p>
          <a:p>
            <a:pPr lvl="1" eaLnBrk="1" hangingPunct="1">
              <a:lnSpc>
                <a:spcPct val="80000"/>
              </a:lnSpc>
            </a:pPr>
            <a:r>
              <a:rPr lang="en-US" sz="2000" dirty="0" smtClean="0"/>
              <a:t>Must obey:</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lvl="7">
              <a:lnSpc>
                <a:spcPct val="80000"/>
              </a:lnSpc>
            </a:pPr>
            <a:endParaRPr lang="en-US" sz="1200" dirty="0" smtClean="0"/>
          </a:p>
          <a:p>
            <a:pPr eaLnBrk="1" hangingPunct="1">
              <a:lnSpc>
                <a:spcPct val="80000"/>
              </a:lnSpc>
            </a:pPr>
            <a:endParaRPr lang="en-US" sz="2400" dirty="0" smtClean="0"/>
          </a:p>
          <a:p>
            <a:pPr>
              <a:lnSpc>
                <a:spcPct val="80000"/>
              </a:lnSpc>
            </a:pPr>
            <a:r>
              <a:rPr lang="en-US" sz="2400" dirty="0"/>
              <a:t>Size of distribution if n variables with domain sizes d?</a:t>
            </a:r>
          </a:p>
          <a:p>
            <a:pPr lvl="4">
              <a:lnSpc>
                <a:spcPct val="80000"/>
              </a:lnSpc>
            </a:pPr>
            <a:endParaRPr lang="en-US" sz="1200" dirty="0" smtClean="0"/>
          </a:p>
          <a:p>
            <a:pPr lvl="1">
              <a:lnSpc>
                <a:spcPct val="80000"/>
              </a:lnSpc>
            </a:pPr>
            <a:r>
              <a:rPr lang="en-US" sz="2000" dirty="0" smtClean="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94961" y="1416259"/>
            <a:ext cx="1803400"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246" name="Picture 1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10734" name="Group 46"/>
          <p:cNvGraphicFramePr>
            <a:graphicFrameLocks noGrp="1"/>
          </p:cNvGraphicFramePr>
          <p:nvPr>
            <p:extLst>
              <p:ext uri="{D42A27DB-BD31-4B8C-83A1-F6EECF244321}">
                <p14:modId xmlns:p14="http://schemas.microsoft.com/office/powerpoint/2010/main" val="4285111521"/>
              </p:ext>
            </p:extLst>
          </p:nvPr>
        </p:nvGraphicFramePr>
        <p:xfrm>
          <a:off x="8747249" y="3210126"/>
          <a:ext cx="2354953" cy="1981200"/>
        </p:xfrm>
        <a:graphic>
          <a:graphicData uri="http://schemas.openxmlformats.org/drawingml/2006/table">
            <a:tbl>
              <a:tblPr/>
              <a:tblGrid>
                <a:gridCol w="776664"/>
                <a:gridCol w="720541"/>
                <a:gridCol w="857748"/>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Picture 11"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eaLnBrk="1" hangingPunct="1"/>
            <a:r>
              <a:rPr lang="en-US" dirty="0" smtClean="0"/>
              <a:t>Review: Uncertainty</a:t>
            </a:r>
            <a:endParaRPr lang="en-US" dirty="0" smtClean="0"/>
          </a:p>
        </p:txBody>
      </p:sp>
      <p:sp>
        <p:nvSpPr>
          <p:cNvPr id="1030" name="Rectangle 3"/>
          <p:cNvSpPr>
            <a:spLocks noGrp="1" noChangeArrowheads="1"/>
          </p:cNvSpPr>
          <p:nvPr>
            <p:ph idx="1"/>
          </p:nvPr>
        </p:nvSpPr>
        <p:spPr>
          <a:xfrm>
            <a:off x="967676" y="1500583"/>
            <a:ext cx="6725476" cy="4525963"/>
          </a:xfrm>
        </p:spPr>
        <p:txBody>
          <a:bodyPr/>
          <a:lstStyle/>
          <a:p>
            <a:pPr eaLnBrk="1" hangingPunct="1">
              <a:lnSpc>
                <a:spcPct val="80000"/>
              </a:lnSpc>
            </a:pPr>
            <a:r>
              <a:rPr lang="en-US" sz="2400" dirty="0" smtClean="0"/>
              <a:t>General situation:</a:t>
            </a:r>
          </a:p>
          <a:p>
            <a:pPr lvl="2">
              <a:lnSpc>
                <a:spcPct val="80000"/>
              </a:lnSpc>
            </a:pPr>
            <a:endParaRPr lang="en-US" sz="1600" dirty="0" smtClean="0"/>
          </a:p>
          <a:p>
            <a:pPr lvl="1" eaLnBrk="1" hangingPunct="1">
              <a:lnSpc>
                <a:spcPct val="80000"/>
              </a:lnSpc>
            </a:pPr>
            <a:r>
              <a:rPr lang="en-US" sz="2000" b="1" dirty="0" smtClean="0"/>
              <a:t>Observed variables (evidence)</a:t>
            </a:r>
            <a:r>
              <a:rPr lang="en-US" sz="2000" dirty="0" smtClean="0"/>
              <a:t>: Agent knows certain things about the state of the world (e.g., sensor readings or symptoms)</a:t>
            </a:r>
          </a:p>
          <a:p>
            <a:pPr lvl="4">
              <a:lnSpc>
                <a:spcPct val="80000"/>
              </a:lnSpc>
            </a:pPr>
            <a:endParaRPr lang="en-US" sz="1200" dirty="0" smtClean="0"/>
          </a:p>
          <a:p>
            <a:pPr lvl="1" eaLnBrk="1" hangingPunct="1">
              <a:lnSpc>
                <a:spcPct val="80000"/>
              </a:lnSpc>
            </a:pPr>
            <a:r>
              <a:rPr lang="en-US" sz="2000" b="1" dirty="0" smtClean="0"/>
              <a:t>Unobserved </a:t>
            </a:r>
            <a:r>
              <a:rPr lang="en-US" sz="2000" b="1" dirty="0" smtClean="0"/>
              <a:t>variables (states)</a:t>
            </a:r>
            <a:r>
              <a:rPr lang="en-US" sz="2000" dirty="0" smtClean="0"/>
              <a:t>: </a:t>
            </a:r>
            <a:r>
              <a:rPr lang="en-US" sz="2000" dirty="0" smtClean="0"/>
              <a:t>Agent needs to reason about other aspects (e.g. where an object is or what disease is present)</a:t>
            </a:r>
          </a:p>
          <a:p>
            <a:pPr lvl="4">
              <a:lnSpc>
                <a:spcPct val="80000"/>
              </a:lnSpc>
            </a:pPr>
            <a:endParaRPr lang="en-US" sz="1200" dirty="0" smtClean="0"/>
          </a:p>
          <a:p>
            <a:pPr lvl="1" eaLnBrk="1" hangingPunct="1">
              <a:lnSpc>
                <a:spcPct val="80000"/>
              </a:lnSpc>
            </a:pPr>
            <a:r>
              <a:rPr lang="en-US" sz="2000" b="1" dirty="0" smtClean="0"/>
              <a:t>Model</a:t>
            </a:r>
            <a:r>
              <a:rPr lang="en-US" sz="2000" dirty="0" smtClean="0"/>
              <a:t>: Agent knows something about how the known variables relate to the unknown </a:t>
            </a:r>
            <a:r>
              <a:rPr lang="en-US" sz="2000" dirty="0" smtClean="0"/>
              <a:t>variables</a:t>
            </a:r>
            <a:endParaRPr lang="en-US" sz="2400" dirty="0" smtClean="0"/>
          </a:p>
          <a:p>
            <a:pPr lvl="6">
              <a:lnSpc>
                <a:spcPct val="80000"/>
              </a:lnSpc>
            </a:pPr>
            <a:endParaRPr lang="en-US" sz="1200" dirty="0" smtClean="0"/>
          </a:p>
          <a:p>
            <a:pPr eaLnBrk="1" hangingPunct="1">
              <a:lnSpc>
                <a:spcPct val="80000"/>
              </a:lnSpc>
            </a:pPr>
            <a:r>
              <a:rPr lang="en-US" sz="2400" dirty="0" smtClean="0"/>
              <a:t>Probabilistic reasoning gives us a framework for managing our beliefs and knowledge</a:t>
            </a:r>
          </a:p>
        </p:txBody>
      </p:sp>
      <p:pic>
        <p:nvPicPr>
          <p:cNvPr id="2" name="Picture 1"/>
          <p:cNvPicPr>
            <a:picLocks noChangeAspect="1"/>
          </p:cNvPicPr>
          <p:nvPr/>
        </p:nvPicPr>
        <p:blipFill>
          <a:blip r:embed="rId3"/>
          <a:stretch>
            <a:fillRect/>
          </a:stretch>
        </p:blipFill>
        <p:spPr>
          <a:xfrm>
            <a:off x="7799832" y="1267968"/>
            <a:ext cx="5199888" cy="5199888"/>
          </a:xfrm>
          <a:prstGeom prst="rect">
            <a:avLst/>
          </a:prstGeom>
        </p:spPr>
      </p:pic>
    </p:spTree>
    <p:extLst>
      <p:ext uri="{BB962C8B-B14F-4D97-AF65-F5344CB8AC3E}">
        <p14:creationId xmlns:p14="http://schemas.microsoft.com/office/powerpoint/2010/main" val="14121375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47360" y="1671022"/>
            <a:ext cx="8058912" cy="4230929"/>
          </a:xfrm>
          <a:prstGeom prst="rect">
            <a:avLst/>
          </a:prstGeom>
        </p:spPr>
      </p:pic>
      <p:sp>
        <p:nvSpPr>
          <p:cNvPr id="7170" name="Rectangle 2"/>
          <p:cNvSpPr>
            <a:spLocks noGrp="1" noChangeArrowheads="1"/>
          </p:cNvSpPr>
          <p:nvPr>
            <p:ph type="title"/>
          </p:nvPr>
        </p:nvSpPr>
        <p:spPr/>
        <p:txBody>
          <a:bodyPr/>
          <a:lstStyle/>
          <a:p>
            <a:r>
              <a:rPr lang="en-US" dirty="0"/>
              <a:t>Review: Random </a:t>
            </a:r>
            <a:r>
              <a:rPr lang="en-US" dirty="0" smtClean="0"/>
              <a:t>Variables</a:t>
            </a:r>
          </a:p>
        </p:txBody>
      </p:sp>
      <p:sp>
        <p:nvSpPr>
          <p:cNvPr id="7171" name="Rectangle 3"/>
          <p:cNvSpPr>
            <a:spLocks noGrp="1" noChangeArrowheads="1"/>
          </p:cNvSpPr>
          <p:nvPr>
            <p:ph idx="1"/>
          </p:nvPr>
        </p:nvSpPr>
        <p:spPr>
          <a:xfrm>
            <a:off x="498013" y="1421905"/>
            <a:ext cx="7669413" cy="4729164"/>
          </a:xfrm>
        </p:spPr>
        <p:txBody>
          <a:bodyPr/>
          <a:lstStyle/>
          <a:p>
            <a:pPr eaLnBrk="1" hangingPunct="1">
              <a:lnSpc>
                <a:spcPct val="90000"/>
              </a:lnSpc>
            </a:pPr>
            <a:r>
              <a:rPr lang="en-US" sz="2400" dirty="0" smtClean="0"/>
              <a:t>A random variable is some aspect of the world about which we (may) have uncertainty</a:t>
            </a:r>
          </a:p>
          <a:p>
            <a:pPr lvl="8">
              <a:lnSpc>
                <a:spcPct val="90000"/>
              </a:lnSpc>
            </a:pPr>
            <a:endParaRPr lang="en-US" sz="1200" dirty="0" smtClean="0"/>
          </a:p>
          <a:p>
            <a:pPr lvl="1" eaLnBrk="1" hangingPunct="1">
              <a:lnSpc>
                <a:spcPct val="90000"/>
              </a:lnSpc>
            </a:pPr>
            <a:r>
              <a:rPr lang="en-US" sz="2000" dirty="0" smtClean="0"/>
              <a:t>R = Is it raining?</a:t>
            </a:r>
          </a:p>
          <a:p>
            <a:pPr lvl="1" eaLnBrk="1" hangingPunct="1">
              <a:lnSpc>
                <a:spcPct val="90000"/>
              </a:lnSpc>
            </a:pPr>
            <a:r>
              <a:rPr lang="en-US" sz="2000" dirty="0" smtClean="0"/>
              <a:t>U </a:t>
            </a:r>
            <a:r>
              <a:rPr lang="en-US" sz="2000" dirty="0" smtClean="0"/>
              <a:t>= Is </a:t>
            </a:r>
            <a:r>
              <a:rPr lang="en-US" sz="2000" dirty="0" smtClean="0"/>
              <a:t>the director carrying an umbrella?</a:t>
            </a:r>
          </a:p>
          <a:p>
            <a:pPr lvl="1" eaLnBrk="1" hangingPunct="1">
              <a:lnSpc>
                <a:spcPct val="90000"/>
              </a:lnSpc>
            </a:pPr>
            <a:endParaRPr lang="en-US" sz="1600" dirty="0" smtClean="0"/>
          </a:p>
          <a:p>
            <a:pPr eaLnBrk="1" hangingPunct="1">
              <a:lnSpc>
                <a:spcPct val="90000"/>
              </a:lnSpc>
            </a:pPr>
            <a:r>
              <a:rPr lang="en-US" sz="2400" dirty="0" smtClean="0"/>
              <a:t>We denote random variables with capital letters</a:t>
            </a:r>
          </a:p>
          <a:p>
            <a:pPr lvl="2">
              <a:lnSpc>
                <a:spcPct val="90000"/>
              </a:lnSpc>
            </a:pPr>
            <a:endParaRPr lang="en-US" sz="1600" dirty="0" smtClean="0"/>
          </a:p>
          <a:p>
            <a:pPr eaLnBrk="1" hangingPunct="1">
              <a:lnSpc>
                <a:spcPct val="90000"/>
              </a:lnSpc>
            </a:pPr>
            <a:r>
              <a:rPr lang="en-US" sz="2400" dirty="0" smtClean="0"/>
              <a:t>Like variables in a CSP, random variables have domains</a:t>
            </a:r>
          </a:p>
          <a:p>
            <a:pPr lvl="8">
              <a:lnSpc>
                <a:spcPct val="90000"/>
              </a:lnSpc>
            </a:pPr>
            <a:endParaRPr lang="en-US" sz="1200" dirty="0" smtClean="0"/>
          </a:p>
          <a:p>
            <a:pPr lvl="1" eaLnBrk="1" hangingPunct="1">
              <a:lnSpc>
                <a:spcPct val="90000"/>
              </a:lnSpc>
            </a:pPr>
            <a:r>
              <a:rPr lang="en-US" sz="2000" dirty="0" smtClean="0"/>
              <a:t>R in {true, false}   (often write as {+r, </a:t>
            </a:r>
            <a:r>
              <a:rPr lang="en-US" sz="2000" dirty="0" smtClean="0">
                <a:sym typeface="Symbol" pitchFamily="18" charset="2"/>
              </a:rPr>
              <a:t>-</a:t>
            </a:r>
            <a:r>
              <a:rPr lang="en-US" sz="2000" dirty="0" smtClean="0"/>
              <a:t>r})</a:t>
            </a:r>
          </a:p>
          <a:p>
            <a:pPr lvl="1" eaLnBrk="1" hangingPunct="1">
              <a:lnSpc>
                <a:spcPct val="90000"/>
              </a:lnSpc>
            </a:pPr>
            <a:r>
              <a:rPr lang="en-US" sz="2000" dirty="0" smtClean="0"/>
              <a:t>T in {hot, cold}</a:t>
            </a:r>
          </a:p>
          <a:p>
            <a:pPr lvl="1" eaLnBrk="1" hangingPunct="1">
              <a:lnSpc>
                <a:spcPct val="90000"/>
              </a:lnSpc>
            </a:pPr>
            <a:r>
              <a:rPr lang="en-US" sz="2000" dirty="0" smtClean="0"/>
              <a:t>D in [0, </a:t>
            </a:r>
            <a:r>
              <a:rPr lang="en-US" sz="2000" dirty="0" smtClean="0">
                <a:sym typeface="Symbol" pitchFamily="18" charset="2"/>
              </a:rPr>
              <a:t>)</a:t>
            </a:r>
            <a:endParaRPr lang="en-US" sz="2000" dirty="0" smtClean="0"/>
          </a:p>
          <a:p>
            <a:pPr lvl="1" eaLnBrk="1" hangingPunct="1">
              <a:lnSpc>
                <a:spcPct val="90000"/>
              </a:lnSpc>
            </a:pPr>
            <a:r>
              <a:rPr lang="en-US" sz="2000" dirty="0" smtClean="0"/>
              <a:t>L in possible locations, maybe {(0,0), (0,1), …}</a:t>
            </a:r>
          </a:p>
        </p:txBody>
      </p:sp>
    </p:spTree>
    <p:extLst>
      <p:ext uri="{BB962C8B-B14F-4D97-AF65-F5344CB8AC3E}">
        <p14:creationId xmlns:p14="http://schemas.microsoft.com/office/powerpoint/2010/main" val="930149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1">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1">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txBox="1">
            <a:spLocks/>
          </p:cNvSpPr>
          <p:nvPr/>
        </p:nvSpPr>
        <p:spPr bwMode="auto">
          <a:xfrm>
            <a:off x="7517598" y="1500630"/>
            <a:ext cx="4535502" cy="3137521"/>
          </a:xfrm>
          <a:prstGeom prst="rect">
            <a:avLst/>
          </a:prstGeom>
          <a:noFill/>
          <a:ln w="34925">
            <a:solidFill>
              <a:schemeClr val="tx1"/>
            </a:solid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sz="2400" dirty="0" smtClean="0"/>
              <a:t>	Shorthand notation:</a:t>
            </a:r>
          </a:p>
          <a:p>
            <a:endParaRPr lang="en-US" sz="2400" dirty="0" smtClean="0"/>
          </a:p>
          <a:p>
            <a:endParaRPr lang="en-US" sz="2400" dirty="0"/>
          </a:p>
          <a:p>
            <a:endParaRPr lang="en-US" sz="2400" dirty="0" smtClean="0"/>
          </a:p>
          <a:p>
            <a:endParaRPr lang="en-US" sz="2400" dirty="0"/>
          </a:p>
          <a:p>
            <a:endParaRPr lang="en-US" sz="2400" dirty="0" smtClean="0"/>
          </a:p>
          <a:p>
            <a:pPr marL="0" indent="0">
              <a:buNone/>
            </a:pPr>
            <a:r>
              <a:rPr lang="en-US" sz="2400" dirty="0" smtClean="0"/>
              <a:t>OK </a:t>
            </a:r>
            <a:r>
              <a:rPr lang="en-US" sz="2400" i="1" dirty="0"/>
              <a:t>if</a:t>
            </a:r>
            <a:r>
              <a:rPr lang="en-US" sz="2400" dirty="0"/>
              <a:t> all domain entries </a:t>
            </a:r>
            <a:r>
              <a:rPr lang="en-US" sz="2400" dirty="0" smtClean="0"/>
              <a:t>are unique</a:t>
            </a:r>
          </a:p>
          <a:p>
            <a:endParaRPr lang="en-US" sz="2400" dirty="0"/>
          </a:p>
          <a:p>
            <a:endParaRPr lang="en-US" sz="2400" dirty="0" smtClean="0"/>
          </a:p>
        </p:txBody>
      </p:sp>
      <p:sp>
        <p:nvSpPr>
          <p:cNvPr id="8194" name="Title 1"/>
          <p:cNvSpPr>
            <a:spLocks noGrp="1"/>
          </p:cNvSpPr>
          <p:nvPr>
            <p:ph type="title"/>
          </p:nvPr>
        </p:nvSpPr>
        <p:spPr/>
        <p:txBody>
          <a:bodyPr/>
          <a:lstStyle/>
          <a:p>
            <a:r>
              <a:rPr lang="en-US" dirty="0" smtClean="0"/>
              <a:t>Review: Probability </a:t>
            </a:r>
            <a:r>
              <a:rPr lang="en-US" dirty="0" smtClean="0"/>
              <a:t>Distributions</a:t>
            </a:r>
          </a:p>
        </p:txBody>
      </p:sp>
      <p:sp>
        <p:nvSpPr>
          <p:cNvPr id="3" name="Content Placeholder 2"/>
          <p:cNvSpPr>
            <a:spLocks noGrp="1"/>
          </p:cNvSpPr>
          <p:nvPr>
            <p:ph idx="1"/>
          </p:nvPr>
        </p:nvSpPr>
        <p:spPr>
          <a:xfrm>
            <a:off x="204098" y="1304126"/>
            <a:ext cx="6882626" cy="4706149"/>
          </a:xfrm>
        </p:spPr>
        <p:txBody>
          <a:bodyPr>
            <a:normAutofit fontScale="92500" lnSpcReduction="10000"/>
          </a:bodyPr>
          <a:lstStyle/>
          <a:p>
            <a:r>
              <a:rPr lang="en-US" sz="2400" dirty="0" smtClean="0"/>
              <a:t>Unobserved random variables have distributions</a:t>
            </a:r>
          </a:p>
          <a:p>
            <a:endParaRPr lang="en-US" sz="2400" dirty="0" smtClean="0"/>
          </a:p>
          <a:p>
            <a:endParaRPr lang="en-US" sz="2400" dirty="0" smtClean="0"/>
          </a:p>
          <a:p>
            <a:endParaRPr lang="en-US" sz="2400" dirty="0" smtClean="0"/>
          </a:p>
          <a:p>
            <a:endParaRPr lang="en-US" sz="2400" dirty="0" smtClean="0"/>
          </a:p>
          <a:p>
            <a:endParaRPr lang="en-US" sz="2400" dirty="0" smtClean="0"/>
          </a:p>
          <a:p>
            <a:pPr lvl="3"/>
            <a:endParaRPr lang="en-US" sz="1200" dirty="0" smtClean="0"/>
          </a:p>
          <a:p>
            <a:r>
              <a:rPr lang="en-US" sz="2400" dirty="0" smtClean="0"/>
              <a:t>A distribution is a TABLE of probabilities of values</a:t>
            </a:r>
          </a:p>
          <a:p>
            <a:pPr lvl="8"/>
            <a:endParaRPr lang="en-US" sz="1200" dirty="0" smtClean="0"/>
          </a:p>
          <a:p>
            <a:r>
              <a:rPr lang="en-US" sz="2400" dirty="0" smtClean="0"/>
              <a:t>A probability (lower case value) is a single number</a:t>
            </a:r>
          </a:p>
          <a:p>
            <a:pPr lvl="2"/>
            <a:endParaRPr lang="en-US" sz="1600" dirty="0" smtClean="0"/>
          </a:p>
          <a:p>
            <a:endParaRPr lang="en-US" sz="2400" dirty="0" smtClean="0"/>
          </a:p>
          <a:p>
            <a:r>
              <a:rPr lang="en-US" sz="2400" dirty="0" smtClean="0"/>
              <a:t>Must have:                                                 and</a:t>
            </a:r>
          </a:p>
        </p:txBody>
      </p:sp>
      <p:graphicFrame>
        <p:nvGraphicFramePr>
          <p:cNvPr id="5" name="Group 56"/>
          <p:cNvGraphicFramePr>
            <a:graphicFrameLocks noGrp="1"/>
          </p:cNvGraphicFramePr>
          <p:nvPr>
            <p:extLst/>
          </p:nvPr>
        </p:nvGraphicFramePr>
        <p:xfrm>
          <a:off x="1360963" y="221614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91" descr="txp_fig"/>
          <p:cNvPicPr>
            <a:picLocks noChangeAspect="1" noChangeArrowheads="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45138" y="183831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Group 70"/>
          <p:cNvGraphicFramePr>
            <a:graphicFrameLocks noGrp="1"/>
          </p:cNvGraphicFramePr>
          <p:nvPr>
            <p:extLst/>
          </p:nvPr>
        </p:nvGraphicFramePr>
        <p:xfrm>
          <a:off x="3410425" y="2216140"/>
          <a:ext cx="1922463" cy="1485900"/>
        </p:xfrm>
        <a:graphic>
          <a:graphicData uri="http://schemas.openxmlformats.org/drawingml/2006/table">
            <a:tbl>
              <a:tblPr/>
              <a:tblGrid>
                <a:gridCol w="1153478"/>
                <a:gridCol w="76898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fog</a:t>
                      </a:r>
                    </a:p>
                  </a:txBody>
                  <a:tcPr marL="91437" marR="9143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L="91437" marR="9143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 name="Picture 9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008913" y="1844665"/>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2229033" y="5504778"/>
            <a:ext cx="28511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pn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bwMode="auto">
          <a:xfrm>
            <a:off x="2488064" y="6118003"/>
            <a:ext cx="2583980" cy="29872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bwMode="auto">
          <a:xfrm>
            <a:off x="6374588" y="6045653"/>
            <a:ext cx="2492511" cy="567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7" name="Picture 16" descr="txp_fig.pn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bwMode="auto">
          <a:xfrm>
            <a:off x="7963848" y="3327456"/>
            <a:ext cx="3627379"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descr="txp_fig.png"/>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bwMode="auto">
          <a:xfrm>
            <a:off x="8113387" y="2289137"/>
            <a:ext cx="3179555"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bwMode="auto">
          <a:xfrm>
            <a:off x="8010015" y="2815765"/>
            <a:ext cx="3373612" cy="29855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descr="txp_fig.png"/>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bwMode="auto">
          <a:xfrm>
            <a:off x="9266830" y="3922124"/>
            <a:ext cx="328405" cy="5971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92400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smtClean="0"/>
              <a:t>Review: Joint </a:t>
            </a:r>
            <a:r>
              <a:rPr lang="en-US" dirty="0" smtClean="0"/>
              <a:t>Distributions</a:t>
            </a:r>
          </a:p>
        </p:txBody>
      </p:sp>
      <p:sp>
        <p:nvSpPr>
          <p:cNvPr id="10243" name="Rectangle 3"/>
          <p:cNvSpPr>
            <a:spLocks noGrp="1" noChangeArrowheads="1"/>
          </p:cNvSpPr>
          <p:nvPr>
            <p:ph idx="1"/>
          </p:nvPr>
        </p:nvSpPr>
        <p:spPr>
          <a:xfrm>
            <a:off x="341314" y="1339380"/>
            <a:ext cx="7924642" cy="4953000"/>
          </a:xfrm>
        </p:spPr>
        <p:txBody>
          <a:bodyPr>
            <a:normAutofit lnSpcReduction="10000"/>
          </a:bodyPr>
          <a:lstStyle/>
          <a:p>
            <a:pPr eaLnBrk="1" hangingPunct="1">
              <a:lnSpc>
                <a:spcPct val="80000"/>
              </a:lnSpc>
            </a:pPr>
            <a:r>
              <a:rPr lang="en-US" sz="2400" dirty="0" smtClean="0"/>
              <a:t>A </a:t>
            </a:r>
            <a:r>
              <a:rPr lang="en-US" sz="2400" i="1" dirty="0" smtClean="0"/>
              <a:t>joint distribution</a:t>
            </a:r>
            <a:r>
              <a:rPr lang="en-US" sz="2400" dirty="0" smtClean="0"/>
              <a:t> over a set of random variables:</a:t>
            </a:r>
          </a:p>
          <a:p>
            <a:pPr eaLnBrk="1" hangingPunct="1">
              <a:lnSpc>
                <a:spcPct val="80000"/>
              </a:lnSpc>
              <a:buFont typeface="Wingdings" pitchFamily="2" charset="2"/>
              <a:buNone/>
            </a:pPr>
            <a:r>
              <a:rPr lang="en-US" sz="2400" dirty="0" smtClean="0"/>
              <a:t>	specifies a real number for each assignment (or </a:t>
            </a:r>
            <a:r>
              <a:rPr lang="en-US" sz="2400" i="1" dirty="0" smtClean="0"/>
              <a:t>outcome</a:t>
            </a:r>
            <a:r>
              <a:rPr lang="en-US" sz="2400" dirty="0" smtClean="0"/>
              <a:t>): </a:t>
            </a:r>
          </a:p>
          <a:p>
            <a:pPr lvl="2" eaLnBrk="1" hangingPunct="1">
              <a:lnSpc>
                <a:spcPct val="80000"/>
              </a:lnSpc>
            </a:pPr>
            <a:endParaRPr lang="en-US" sz="1800" dirty="0" smtClean="0"/>
          </a:p>
          <a:p>
            <a:pPr lvl="1" eaLnBrk="1" hangingPunct="1">
              <a:lnSpc>
                <a:spcPct val="80000"/>
              </a:lnSpc>
            </a:pPr>
            <a:endParaRPr lang="en-US" sz="1800" dirty="0" smtClean="0"/>
          </a:p>
          <a:p>
            <a:pPr lvl="1" eaLnBrk="1" hangingPunct="1">
              <a:lnSpc>
                <a:spcPct val="80000"/>
              </a:lnSpc>
            </a:pPr>
            <a:endParaRPr lang="en-US" sz="2000" dirty="0" smtClean="0"/>
          </a:p>
          <a:p>
            <a:pPr lvl="1" eaLnBrk="1" hangingPunct="1">
              <a:lnSpc>
                <a:spcPct val="80000"/>
              </a:lnSpc>
            </a:pPr>
            <a:endParaRPr lang="en-US" sz="2000" dirty="0" smtClean="0"/>
          </a:p>
          <a:p>
            <a:pPr lvl="1" eaLnBrk="1" hangingPunct="1">
              <a:lnSpc>
                <a:spcPct val="80000"/>
              </a:lnSpc>
            </a:pPr>
            <a:endParaRPr lang="en-US" sz="2000" dirty="0" smtClean="0"/>
          </a:p>
          <a:p>
            <a:pPr lvl="5">
              <a:lnSpc>
                <a:spcPct val="80000"/>
              </a:lnSpc>
            </a:pPr>
            <a:endParaRPr lang="en-US" sz="1200" dirty="0" smtClean="0"/>
          </a:p>
          <a:p>
            <a:pPr lvl="1" eaLnBrk="1" hangingPunct="1">
              <a:lnSpc>
                <a:spcPct val="80000"/>
              </a:lnSpc>
            </a:pPr>
            <a:r>
              <a:rPr lang="en-US" sz="2000" dirty="0" smtClean="0"/>
              <a:t>Must obey:</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lvl="7">
              <a:lnSpc>
                <a:spcPct val="80000"/>
              </a:lnSpc>
            </a:pPr>
            <a:endParaRPr lang="en-US" sz="1200" dirty="0" smtClean="0"/>
          </a:p>
          <a:p>
            <a:pPr eaLnBrk="1" hangingPunct="1">
              <a:lnSpc>
                <a:spcPct val="80000"/>
              </a:lnSpc>
            </a:pPr>
            <a:endParaRPr lang="en-US" sz="2400" dirty="0" smtClean="0"/>
          </a:p>
          <a:p>
            <a:pPr>
              <a:lnSpc>
                <a:spcPct val="80000"/>
              </a:lnSpc>
            </a:pPr>
            <a:r>
              <a:rPr lang="en-US" sz="2400" dirty="0"/>
              <a:t>Size of distribution if n variables with domain sizes d?</a:t>
            </a:r>
          </a:p>
          <a:p>
            <a:pPr lvl="4">
              <a:lnSpc>
                <a:spcPct val="80000"/>
              </a:lnSpc>
            </a:pPr>
            <a:endParaRPr lang="en-US" sz="1200" dirty="0" smtClean="0"/>
          </a:p>
          <a:p>
            <a:pPr lvl="1">
              <a:lnSpc>
                <a:spcPct val="80000"/>
              </a:lnSpc>
            </a:pPr>
            <a:r>
              <a:rPr lang="en-US" sz="2000" dirty="0" smtClean="0"/>
              <a:t>For all but the smallest distributions, impractical to write out!</a:t>
            </a:r>
          </a:p>
        </p:txBody>
      </p:sp>
      <p:pic>
        <p:nvPicPr>
          <p:cNvPr id="922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94961" y="1416259"/>
            <a:ext cx="1803400"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bwMode="auto">
          <a:xfrm>
            <a:off x="1946710" y="2388049"/>
            <a:ext cx="4867275" cy="29860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246" name="Picture 1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932422" y="2937118"/>
            <a:ext cx="2445348" cy="3281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303822" y="3760065"/>
            <a:ext cx="283686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8"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778005" y="4366718"/>
            <a:ext cx="4359275"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10734" name="Group 46"/>
          <p:cNvGraphicFramePr>
            <a:graphicFrameLocks noGrp="1"/>
          </p:cNvGraphicFramePr>
          <p:nvPr>
            <p:extLst/>
          </p:nvPr>
        </p:nvGraphicFramePr>
        <p:xfrm>
          <a:off x="8747249" y="3210126"/>
          <a:ext cx="2354953" cy="1981200"/>
        </p:xfrm>
        <a:graphic>
          <a:graphicData uri="http://schemas.openxmlformats.org/drawingml/2006/table">
            <a:tbl>
              <a:tblPr/>
              <a:tblGrid>
                <a:gridCol w="776664"/>
                <a:gridCol w="720541"/>
                <a:gridCol w="857748"/>
              </a:tblGrid>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1"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 name="Picture 11"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385182" y="274294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0638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0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t>Review: Probabilistic </a:t>
            </a:r>
            <a:r>
              <a:rPr lang="en-US" dirty="0" smtClean="0"/>
              <a:t>Models</a:t>
            </a:r>
          </a:p>
        </p:txBody>
      </p:sp>
      <p:sp>
        <p:nvSpPr>
          <p:cNvPr id="10243" name="Rectangle 3"/>
          <p:cNvSpPr>
            <a:spLocks noGrp="1" noChangeArrowheads="1"/>
          </p:cNvSpPr>
          <p:nvPr>
            <p:ph idx="1"/>
          </p:nvPr>
        </p:nvSpPr>
        <p:spPr>
          <a:xfrm>
            <a:off x="433388" y="1568450"/>
            <a:ext cx="5278437" cy="4800600"/>
          </a:xfrm>
        </p:spPr>
        <p:txBody>
          <a:bodyPr/>
          <a:lstStyle/>
          <a:p>
            <a:pPr eaLnBrk="1" hangingPunct="1">
              <a:lnSpc>
                <a:spcPct val="80000"/>
              </a:lnSpc>
            </a:pPr>
            <a:r>
              <a:rPr lang="en-US" sz="2000" dirty="0" smtClean="0"/>
              <a:t>A probabilistic model is a joint distribution over a set of random variables</a:t>
            </a:r>
          </a:p>
          <a:p>
            <a:pPr lvl="1" eaLnBrk="1" hangingPunct="1">
              <a:lnSpc>
                <a:spcPct val="80000"/>
              </a:lnSpc>
            </a:pPr>
            <a:endParaRPr lang="en-US" sz="1800" dirty="0" smtClean="0"/>
          </a:p>
          <a:p>
            <a:pPr eaLnBrk="1" hangingPunct="1">
              <a:lnSpc>
                <a:spcPct val="80000"/>
              </a:lnSpc>
            </a:pPr>
            <a:r>
              <a:rPr lang="en-US" sz="2000" dirty="0" smtClean="0"/>
              <a:t>Probabilistic models:</a:t>
            </a:r>
          </a:p>
          <a:p>
            <a:pPr lvl="1" eaLnBrk="1" hangingPunct="1">
              <a:lnSpc>
                <a:spcPct val="80000"/>
              </a:lnSpc>
            </a:pPr>
            <a:r>
              <a:rPr lang="en-US" sz="1800" dirty="0" smtClean="0"/>
              <a:t>(Random) variables with domains </a:t>
            </a:r>
          </a:p>
          <a:p>
            <a:pPr lvl="1" eaLnBrk="1" hangingPunct="1">
              <a:lnSpc>
                <a:spcPct val="80000"/>
              </a:lnSpc>
            </a:pPr>
            <a:r>
              <a:rPr lang="en-US" sz="1800" dirty="0" smtClean="0"/>
              <a:t>Assignments are called </a:t>
            </a:r>
            <a:r>
              <a:rPr lang="en-US" sz="1800" i="1" dirty="0" smtClean="0"/>
              <a:t>outcomes</a:t>
            </a:r>
          </a:p>
          <a:p>
            <a:pPr lvl="1" eaLnBrk="1" hangingPunct="1">
              <a:lnSpc>
                <a:spcPct val="80000"/>
              </a:lnSpc>
            </a:pPr>
            <a:r>
              <a:rPr lang="en-US" sz="1800" dirty="0" smtClean="0"/>
              <a:t>Joint distributions: say whether assignments (outcomes) are likely</a:t>
            </a:r>
          </a:p>
          <a:p>
            <a:pPr lvl="1" eaLnBrk="1" hangingPunct="1">
              <a:lnSpc>
                <a:spcPct val="80000"/>
              </a:lnSpc>
            </a:pPr>
            <a:r>
              <a:rPr lang="en-US" sz="1800" i="1" dirty="0" smtClean="0"/>
              <a:t>Normalized:</a:t>
            </a:r>
            <a:r>
              <a:rPr lang="en-US" sz="1800" dirty="0" smtClean="0"/>
              <a:t> sum to 1.0</a:t>
            </a:r>
          </a:p>
          <a:p>
            <a:pPr lvl="1" eaLnBrk="1" hangingPunct="1">
              <a:lnSpc>
                <a:spcPct val="80000"/>
              </a:lnSpc>
            </a:pPr>
            <a:r>
              <a:rPr lang="en-US" sz="1800" dirty="0" smtClean="0"/>
              <a:t>Ideally: only certain variables directly interact</a:t>
            </a:r>
          </a:p>
          <a:p>
            <a:pPr eaLnBrk="1" hangingPunct="1">
              <a:lnSpc>
                <a:spcPct val="80000"/>
              </a:lnSpc>
            </a:pPr>
            <a:endParaRPr lang="en-US" sz="2000" dirty="0" smtClean="0"/>
          </a:p>
        </p:txBody>
      </p:sp>
      <p:graphicFrame>
        <p:nvGraphicFramePr>
          <p:cNvPr id="1009904" name="Group 240"/>
          <p:cNvGraphicFramePr>
            <a:graphicFrameLocks noGrp="1"/>
          </p:cNvGraphicFramePr>
          <p:nvPr>
            <p:extLst/>
          </p:nvPr>
        </p:nvGraphicFramePr>
        <p:xfrm>
          <a:off x="5773738" y="190817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Distribution over T,W</a:t>
            </a:r>
          </a:p>
        </p:txBody>
      </p:sp>
    </p:spTree>
    <p:extLst>
      <p:ext uri="{BB962C8B-B14F-4D97-AF65-F5344CB8AC3E}">
        <p14:creationId xmlns:p14="http://schemas.microsoft.com/office/powerpoint/2010/main" val="19334261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Review: Events</a:t>
            </a:r>
            <a:endParaRPr lang="en-US" dirty="0" smtClean="0"/>
          </a:p>
        </p:txBody>
      </p:sp>
      <p:sp>
        <p:nvSpPr>
          <p:cNvPr id="11267" name="Rectangle 3"/>
          <p:cNvSpPr>
            <a:spLocks noGrp="1" noChangeArrowheads="1"/>
          </p:cNvSpPr>
          <p:nvPr>
            <p:ph idx="1"/>
          </p:nvPr>
        </p:nvSpPr>
        <p:spPr>
          <a:xfrm>
            <a:off x="457200" y="1428868"/>
            <a:ext cx="5937860" cy="5124332"/>
          </a:xfrm>
        </p:spPr>
        <p:txBody>
          <a:bodyPr>
            <a:normAutofit fontScale="92500" lnSpcReduction="20000"/>
          </a:bodyPr>
          <a:lstStyle/>
          <a:p>
            <a:pPr eaLnBrk="1" hangingPunct="1">
              <a:lnSpc>
                <a:spcPct val="80000"/>
              </a:lnSpc>
            </a:pPr>
            <a:r>
              <a:rPr lang="en-US" sz="2800" dirty="0" smtClean="0"/>
              <a:t>An </a:t>
            </a:r>
            <a:r>
              <a:rPr lang="en-US" sz="2800" i="1" dirty="0" smtClean="0"/>
              <a:t>event</a:t>
            </a:r>
            <a:r>
              <a:rPr lang="en-US" sz="2800" dirty="0" smtClean="0"/>
              <a:t> is a set E of outcomes</a:t>
            </a:r>
          </a:p>
          <a:p>
            <a:pPr eaLnBrk="1" hangingPunct="1">
              <a:lnSpc>
                <a:spcPct val="80000"/>
              </a:lnSpc>
            </a:pPr>
            <a:endParaRPr lang="en-US" sz="2800" dirty="0" smtClean="0"/>
          </a:p>
          <a:p>
            <a:pPr marL="3657417" lvl="8" indent="0">
              <a:lnSpc>
                <a:spcPct val="80000"/>
              </a:lnSpc>
              <a:buNone/>
            </a:pPr>
            <a:endParaRPr lang="en-US" sz="2800" dirty="0"/>
          </a:p>
          <a:p>
            <a:pPr marL="3657417" lvl="8" indent="0">
              <a:lnSpc>
                <a:spcPct val="80000"/>
              </a:lnSpc>
              <a:buNone/>
            </a:pPr>
            <a:endParaRPr lang="en-US" sz="1600" dirty="0" smtClean="0"/>
          </a:p>
          <a:p>
            <a:pPr eaLnBrk="1" hangingPunct="1">
              <a:lnSpc>
                <a:spcPct val="80000"/>
              </a:lnSpc>
            </a:pPr>
            <a:endParaRPr lang="en-US" sz="2800" dirty="0" smtClean="0"/>
          </a:p>
          <a:p>
            <a:pPr eaLnBrk="1" hangingPunct="1">
              <a:lnSpc>
                <a:spcPct val="80000"/>
              </a:lnSpc>
            </a:pPr>
            <a:r>
              <a:rPr lang="en-US" sz="2800" dirty="0" smtClean="0"/>
              <a:t>From </a:t>
            </a:r>
            <a:r>
              <a:rPr lang="en-US" sz="2800" dirty="0" smtClean="0"/>
              <a:t>a joint distribution, we can calculate the probability of any event</a:t>
            </a:r>
          </a:p>
          <a:p>
            <a:pPr lvl="3">
              <a:lnSpc>
                <a:spcPct val="80000"/>
              </a:lnSpc>
            </a:pPr>
            <a:endParaRPr lang="en-US" sz="1600" dirty="0" smtClean="0"/>
          </a:p>
          <a:p>
            <a:pPr lvl="1" eaLnBrk="1" hangingPunct="1">
              <a:lnSpc>
                <a:spcPct val="80000"/>
              </a:lnSpc>
            </a:pPr>
            <a:r>
              <a:rPr lang="en-US" sz="2000" dirty="0" smtClean="0"/>
              <a:t>Probability that it’s hot AND sunny?</a:t>
            </a:r>
          </a:p>
          <a:p>
            <a:pPr lvl="1" eaLnBrk="1" hangingPunct="1">
              <a:lnSpc>
                <a:spcPct val="80000"/>
              </a:lnSpc>
            </a:pPr>
            <a:endParaRPr lang="en-US" sz="2000" dirty="0" smtClean="0"/>
          </a:p>
          <a:p>
            <a:pPr lvl="1" eaLnBrk="1" hangingPunct="1">
              <a:lnSpc>
                <a:spcPct val="80000"/>
              </a:lnSpc>
            </a:pPr>
            <a:r>
              <a:rPr lang="en-US" sz="2000" dirty="0" smtClean="0"/>
              <a:t>Probability that it’s hot?</a:t>
            </a:r>
          </a:p>
          <a:p>
            <a:pPr lvl="1" eaLnBrk="1" hangingPunct="1">
              <a:lnSpc>
                <a:spcPct val="80000"/>
              </a:lnSpc>
            </a:pPr>
            <a:endParaRPr lang="en-US" sz="2000" dirty="0" smtClean="0"/>
          </a:p>
          <a:p>
            <a:pPr lvl="1" eaLnBrk="1" hangingPunct="1">
              <a:lnSpc>
                <a:spcPct val="80000"/>
              </a:lnSpc>
            </a:pPr>
            <a:r>
              <a:rPr lang="en-US" sz="2000" dirty="0" smtClean="0"/>
              <a:t>Probability that it’s hot OR sunny?</a:t>
            </a:r>
          </a:p>
          <a:p>
            <a:pPr marL="457176" lvl="1" indent="0" eaLnBrk="1" hangingPunct="1">
              <a:lnSpc>
                <a:spcPct val="80000"/>
              </a:lnSpc>
              <a:buNone/>
            </a:pPr>
            <a:endParaRPr lang="en-US" sz="2000" dirty="0" smtClean="0"/>
          </a:p>
          <a:p>
            <a:pPr eaLnBrk="1" hangingPunct="1">
              <a:lnSpc>
                <a:spcPct val="80000"/>
              </a:lnSpc>
            </a:pPr>
            <a:r>
              <a:rPr lang="en-US" sz="2800" dirty="0" smtClean="0"/>
              <a:t>Typically, the events we care about are </a:t>
            </a:r>
            <a:r>
              <a:rPr lang="en-US" sz="2800" i="1" dirty="0" smtClean="0"/>
              <a:t>partial assignments</a:t>
            </a:r>
            <a:r>
              <a:rPr lang="en-US" sz="2800" dirty="0" smtClean="0"/>
              <a:t>, like P(T=hot)</a:t>
            </a:r>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graphicFrame>
        <p:nvGraphicFramePr>
          <p:cNvPr id="1036292" name="Group 4"/>
          <p:cNvGraphicFramePr>
            <a:graphicFrameLocks noGrp="1"/>
          </p:cNvGraphicFramePr>
          <p:nvPr>
            <p:extLst/>
          </p:nvPr>
        </p:nvGraphicFramePr>
        <p:xfrm>
          <a:off x="8226236" y="3451800"/>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2131330"/>
            <a:ext cx="4049019" cy="625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6331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Review: Marginal </a:t>
            </a:r>
            <a:r>
              <a:rPr lang="en-US" dirty="0" smtClean="0"/>
              <a:t>Distributions</a:t>
            </a:r>
          </a:p>
        </p:txBody>
      </p:sp>
      <p:sp>
        <p:nvSpPr>
          <p:cNvPr id="12291" name="Rectangle 3"/>
          <p:cNvSpPr>
            <a:spLocks noGrp="1" noChangeArrowheads="1"/>
          </p:cNvSpPr>
          <p:nvPr>
            <p:ph idx="1"/>
          </p:nvPr>
        </p:nvSpPr>
        <p:spPr>
          <a:xfrm>
            <a:off x="861746" y="1452563"/>
            <a:ext cx="7825053" cy="4525962"/>
          </a:xfrm>
        </p:spPr>
        <p:txBody>
          <a:bodyPr/>
          <a:lstStyle/>
          <a:p>
            <a:pPr eaLnBrk="1" hangingPunct="1"/>
            <a:r>
              <a:rPr lang="en-US" sz="2000" dirty="0" smtClean="0"/>
              <a:t>Marginal distributions are sub-tables which eliminate variables </a:t>
            </a:r>
          </a:p>
          <a:p>
            <a:pPr eaLnBrk="1" hangingPunct="1"/>
            <a:r>
              <a:rPr lang="en-US" sz="2000" dirty="0" smtClean="0"/>
              <a:t>Marginalization (summing out): Combine collapsed rows by adding</a:t>
            </a:r>
          </a:p>
        </p:txBody>
      </p:sp>
      <p:graphicFrame>
        <p:nvGraphicFramePr>
          <p:cNvPr id="1012742" name="Group 6"/>
          <p:cNvGraphicFramePr>
            <a:graphicFrameLocks noGrp="1"/>
          </p:cNvGraphicFramePr>
          <p:nvPr>
            <p:extLst/>
          </p:nvPr>
        </p:nvGraphicFramePr>
        <p:xfrm>
          <a:off x="343549" y="330081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6" name="Group 60"/>
          <p:cNvGraphicFramePr>
            <a:graphicFrameLocks noGrp="1"/>
          </p:cNvGraphicFramePr>
          <p:nvPr>
            <p:extLst/>
          </p:nvPr>
        </p:nvGraphicFramePr>
        <p:xfrm>
          <a:off x="7148913" y="27197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7" name="Group 61"/>
          <p:cNvGraphicFramePr>
            <a:graphicFrameLocks noGrp="1"/>
          </p:cNvGraphicFramePr>
          <p:nvPr>
            <p:extLst/>
          </p:nvPr>
        </p:nvGraphicFramePr>
        <p:xfrm>
          <a:off x="7148913" y="45485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extLst>
      <p:ext uri="{BB962C8B-B14F-4D97-AF65-F5344CB8AC3E}">
        <p14:creationId xmlns:p14="http://schemas.microsoft.com/office/powerpoint/2010/main" val="1839265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smtClean="0"/>
              <a:t>Review: Conditional </a:t>
            </a:r>
            <a:r>
              <a:rPr lang="en-US" dirty="0" smtClean="0"/>
              <a:t>Probabilities</a:t>
            </a:r>
          </a:p>
        </p:txBody>
      </p:sp>
      <p:sp>
        <p:nvSpPr>
          <p:cNvPr id="13315" name="Rectangle 3"/>
          <p:cNvSpPr>
            <a:spLocks noGrp="1" noChangeArrowheads="1"/>
          </p:cNvSpPr>
          <p:nvPr>
            <p:ph idx="1"/>
          </p:nvPr>
        </p:nvSpPr>
        <p:spPr>
          <a:xfrm>
            <a:off x="317500" y="1292786"/>
            <a:ext cx="8562975" cy="4680978"/>
          </a:xfrm>
        </p:spPr>
        <p:txBody>
          <a:bodyPr/>
          <a:lstStyle/>
          <a:p>
            <a:pPr eaLnBrk="1" hangingPunct="1"/>
            <a:r>
              <a:rPr lang="en-US" sz="2400" dirty="0" smtClean="0"/>
              <a:t>A simple relation between joint and conditional probabilities</a:t>
            </a:r>
          </a:p>
          <a:p>
            <a:pPr lvl="1" eaLnBrk="1" hangingPunct="1"/>
            <a:r>
              <a:rPr lang="en-US" sz="2000" dirty="0" smtClean="0">
                <a:solidFill>
                  <a:schemeClr val="accent2"/>
                </a:solidFill>
              </a:rPr>
              <a:t>In fact, this is taken as the </a:t>
            </a:r>
            <a:r>
              <a:rPr lang="en-US" sz="2000" i="1" dirty="0" smtClean="0">
                <a:solidFill>
                  <a:schemeClr val="accent2"/>
                </a:solidFill>
              </a:rPr>
              <a:t>definition</a:t>
            </a:r>
            <a:r>
              <a:rPr lang="en-US" sz="2000" dirty="0" smtClean="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3" name="Group 7"/>
          <p:cNvGraphicFramePr>
            <a:graphicFrameLocks noGrp="1"/>
          </p:cNvGraphicFramePr>
          <p:nvPr>
            <p:extLst/>
          </p:nvPr>
        </p:nvGraphicFramePr>
        <p:xfrm>
          <a:off x="762000" y="4576763"/>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3343" name="Group 21"/>
          <p:cNvGrpSpPr>
            <a:grpSpLocks/>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headEnd/>
              <a:tailEnd/>
            </a:ln>
          </p:spPr>
          <p:txBody>
            <a:bodyPr wrap="none" anchor="ctr"/>
            <a:lstStyle/>
            <a:p>
              <a:endParaRPr lang="en-US"/>
            </a:p>
          </p:txBody>
        </p:sp>
      </p:grpSp>
      <p:pic>
        <p:nvPicPr>
          <p:cNvPr id="21" name="Picture 2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smtClean="0">
                <a:solidFill>
                  <a:srgbClr val="FF9786"/>
                </a:solidFill>
                <a:latin typeface="Calibri"/>
                <a:cs typeface="Calibri"/>
              </a:rPr>
              <a:t>P(b)</a:t>
            </a:r>
            <a:endParaRPr lang="en-US" sz="2000" i="1" dirty="0">
              <a:solidFill>
                <a:srgbClr val="FF9786"/>
              </a:solidFill>
              <a:latin typeface="Calibri"/>
              <a:cs typeface="Calibri"/>
            </a:endParaRP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smtClean="0">
                <a:solidFill>
                  <a:schemeClr val="accent2"/>
                </a:solidFill>
                <a:latin typeface="Calibri"/>
                <a:cs typeface="Calibri"/>
              </a:rPr>
              <a:t>P(a)</a:t>
            </a:r>
            <a:endParaRPr lang="en-US" sz="2000" i="1" dirty="0">
              <a:solidFill>
                <a:schemeClr val="accent2"/>
              </a:solidFill>
              <a:latin typeface="Calibri"/>
              <a:cs typeface="Calibri"/>
            </a:endParaRP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smtClean="0">
                <a:solidFill>
                  <a:srgbClr val="E57071"/>
                </a:solidFill>
                <a:latin typeface="Calibri"/>
                <a:cs typeface="Calibri"/>
              </a:rPr>
              <a:t>P(</a:t>
            </a:r>
            <a:r>
              <a:rPr lang="en-US" sz="2000" i="1" dirty="0" err="1" smtClean="0">
                <a:solidFill>
                  <a:srgbClr val="E57071"/>
                </a:solidFill>
                <a:latin typeface="Calibri"/>
                <a:cs typeface="Calibri"/>
              </a:rPr>
              <a:t>a,b</a:t>
            </a:r>
            <a:r>
              <a:rPr lang="en-US" sz="2000" i="1" dirty="0" smtClean="0">
                <a:solidFill>
                  <a:srgbClr val="E57071"/>
                </a:solidFill>
                <a:latin typeface="Calibri"/>
                <a:cs typeface="Calibri"/>
              </a:rPr>
              <a:t>)</a:t>
            </a:r>
            <a:endParaRPr lang="en-US" sz="2000" i="1" dirty="0">
              <a:solidFill>
                <a:srgbClr val="E57071"/>
              </a:solidFill>
              <a:latin typeface="Calibri"/>
              <a:cs typeface="Calibri"/>
            </a:endParaRPr>
          </a:p>
        </p:txBody>
      </p:sp>
      <p:pic>
        <p:nvPicPr>
          <p:cNvPr id="15" name="Picture 14"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6" name="Picture 15"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4" name="Picture 23"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6" name="Picture 25"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8" name="Picture 27"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487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ea typeface="ＭＳ Ｐゴシック" pitchFamily="34" charset="-128"/>
              </a:rPr>
              <a:t>Review: Conditional </a:t>
            </a:r>
            <a:r>
              <a:rPr lang="en-US" dirty="0" smtClean="0">
                <a:ea typeface="ＭＳ Ｐゴシック" pitchFamily="34" charset="-128"/>
              </a:rPr>
              <a:t>Distributions</a:t>
            </a:r>
          </a:p>
        </p:txBody>
      </p:sp>
      <p:sp>
        <p:nvSpPr>
          <p:cNvPr id="45058" name="Rectangle 3"/>
          <p:cNvSpPr>
            <a:spLocks noGrp="1" noChangeArrowheads="1"/>
          </p:cNvSpPr>
          <p:nvPr>
            <p:ph idx="1"/>
          </p:nvPr>
        </p:nvSpPr>
        <p:spPr>
          <a:xfrm>
            <a:off x="457200" y="1447800"/>
            <a:ext cx="8229600" cy="4525963"/>
          </a:xfrm>
        </p:spPr>
        <p:txBody>
          <a:bodyPr/>
          <a:lstStyle/>
          <a:p>
            <a:pPr eaLnBrk="1" hangingPunct="1"/>
            <a:r>
              <a:rPr lang="en-US" sz="2400" smtClean="0">
                <a:solidFill>
                  <a:schemeClr val="tx1"/>
                </a:solidFill>
                <a:ea typeface="ＭＳ Ｐゴシック" pitchFamily="34" charset="-128"/>
              </a:rPr>
              <a:t>Conditional distributions are probability distributions over some variables given fixed values of others</a:t>
            </a:r>
          </a:p>
        </p:txBody>
      </p:sp>
      <p:pic>
        <p:nvPicPr>
          <p:cNvPr id="13316" name="Picture 57"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573213" y="2943225"/>
            <a:ext cx="20716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4" name="Group 7"/>
          <p:cNvGraphicFramePr>
            <a:graphicFrameLocks noGrp="1"/>
          </p:cNvGraphicFramePr>
          <p:nvPr>
            <p:extLst/>
          </p:nvPr>
        </p:nvGraphicFramePr>
        <p:xfrm>
          <a:off x="8479064" y="355872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a:cs typeface="Calibri"/>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5" name="Group 60"/>
          <p:cNvGraphicFramePr>
            <a:graphicFrameLocks noGrp="1"/>
          </p:cNvGraphicFramePr>
          <p:nvPr>
            <p:extLst/>
          </p:nvPr>
        </p:nvGraphicFramePr>
        <p:xfrm>
          <a:off x="1708150" y="3384550"/>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0.8</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0.2</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59" name="Picture 58"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533525" y="4800600"/>
            <a:ext cx="21621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9" name="Group 60"/>
          <p:cNvGraphicFramePr>
            <a:graphicFrameLocks noGrp="1"/>
          </p:cNvGraphicFramePr>
          <p:nvPr>
            <p:extLst/>
          </p:nvPr>
        </p:nvGraphicFramePr>
        <p:xfrm>
          <a:off x="1712913" y="5241925"/>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a:cs typeface="Calibri"/>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5115" name="Picture 50"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212489" y="3134859"/>
            <a:ext cx="1179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116" name="TextBox 55"/>
          <p:cNvSpPr txBox="1">
            <a:spLocks noChangeArrowheads="1"/>
          </p:cNvSpPr>
          <p:nvPr/>
        </p:nvSpPr>
        <p:spPr bwMode="auto">
          <a:xfrm>
            <a:off x="1309688" y="2386013"/>
            <a:ext cx="2743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Conditional Distributions</a:t>
            </a:r>
          </a:p>
        </p:txBody>
      </p:sp>
      <p:sp>
        <p:nvSpPr>
          <p:cNvPr id="45117" name="TextBox 56"/>
          <p:cNvSpPr txBox="1">
            <a:spLocks noChangeArrowheads="1"/>
          </p:cNvSpPr>
          <p:nvPr/>
        </p:nvSpPr>
        <p:spPr bwMode="auto">
          <a:xfrm>
            <a:off x="8890227" y="2507796"/>
            <a:ext cx="25876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chemeClr val="accent2"/>
                </a:solidFill>
                <a:latin typeface="Calibri"/>
                <a:cs typeface="Calibri"/>
              </a:rPr>
              <a:t>Joint Distribution</a:t>
            </a:r>
          </a:p>
        </p:txBody>
      </p:sp>
      <p:sp>
        <p:nvSpPr>
          <p:cNvPr id="60" name="Left Brace 59"/>
          <p:cNvSpPr/>
          <p:nvPr/>
        </p:nvSpPr>
        <p:spPr>
          <a:xfrm>
            <a:off x="1139825" y="2921000"/>
            <a:ext cx="207963" cy="35179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2" name="Picture 61"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652463" y="4097338"/>
            <a:ext cx="312737" cy="114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606415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Review: Probabilistic </a:t>
            </a:r>
            <a:r>
              <a:rPr lang="en-US" dirty="0" smtClean="0"/>
              <a:t>Inference</a:t>
            </a:r>
          </a:p>
        </p:txBody>
      </p:sp>
      <p:sp>
        <p:nvSpPr>
          <p:cNvPr id="16387" name="Rectangle 3"/>
          <p:cNvSpPr>
            <a:spLocks noGrp="1" noChangeArrowheads="1"/>
          </p:cNvSpPr>
          <p:nvPr>
            <p:ph idx="1"/>
          </p:nvPr>
        </p:nvSpPr>
        <p:spPr>
          <a:xfrm>
            <a:off x="379413" y="1407089"/>
            <a:ext cx="6854237" cy="4773049"/>
          </a:xfrm>
        </p:spPr>
        <p:txBody>
          <a:bodyPr/>
          <a:lstStyle/>
          <a:p>
            <a:pPr eaLnBrk="1" hangingPunct="1"/>
            <a:r>
              <a:rPr lang="en-US" sz="2400" dirty="0" smtClean="0"/>
              <a:t>Probabilistic inference: compute a desired probability from other known probabilities (e.g. conditional from joint)</a:t>
            </a:r>
          </a:p>
          <a:p>
            <a:pPr eaLnBrk="1" hangingPunct="1"/>
            <a:endParaRPr lang="en-US" sz="2400" dirty="0" smtClean="0"/>
          </a:p>
          <a:p>
            <a:pPr eaLnBrk="1" hangingPunct="1"/>
            <a:r>
              <a:rPr lang="en-US" sz="2400" dirty="0" smtClean="0"/>
              <a:t>We generally compute conditional probabilities </a:t>
            </a:r>
          </a:p>
          <a:p>
            <a:pPr lvl="1" eaLnBrk="1" hangingPunct="1"/>
            <a:r>
              <a:rPr lang="en-US" sz="2000" dirty="0" smtClean="0"/>
              <a:t>P(on time | no reported accidents) = 0.90</a:t>
            </a:r>
          </a:p>
          <a:p>
            <a:pPr lvl="1" eaLnBrk="1" hangingPunct="1"/>
            <a:r>
              <a:rPr lang="en-US" sz="2000" dirty="0" smtClean="0"/>
              <a:t>These represent the agent’s </a:t>
            </a:r>
            <a:r>
              <a:rPr lang="en-US" sz="2000" i="1" dirty="0" smtClean="0"/>
              <a:t>beliefs</a:t>
            </a:r>
            <a:r>
              <a:rPr lang="en-US" sz="2000" dirty="0" smtClean="0"/>
              <a:t> given the evidence</a:t>
            </a:r>
            <a:endParaRPr lang="en-US" sz="2000" i="1" dirty="0" smtClean="0"/>
          </a:p>
          <a:p>
            <a:pPr eaLnBrk="1" hangingPunct="1"/>
            <a:endParaRPr lang="en-US" sz="2400" dirty="0" smtClean="0"/>
          </a:p>
          <a:p>
            <a:pPr eaLnBrk="1" hangingPunct="1"/>
            <a:r>
              <a:rPr lang="en-US" sz="2400" dirty="0" smtClean="0"/>
              <a:t>Probabilities change with new evidence:</a:t>
            </a:r>
          </a:p>
          <a:p>
            <a:pPr lvl="1" eaLnBrk="1" hangingPunct="1"/>
            <a:r>
              <a:rPr lang="en-US" sz="2000" dirty="0" smtClean="0"/>
              <a:t>P(on time | no accidents, 5 a.m.) = 0.95</a:t>
            </a:r>
          </a:p>
          <a:p>
            <a:pPr lvl="1" eaLnBrk="1" hangingPunct="1"/>
            <a:r>
              <a:rPr lang="en-US" sz="2000" dirty="0" smtClean="0"/>
              <a:t>P(on time | no accidents, 5 a.m., raining) = 0.80</a:t>
            </a:r>
          </a:p>
          <a:p>
            <a:pPr lvl="1" eaLnBrk="1" hangingPunct="1"/>
            <a:r>
              <a:rPr lang="en-US" sz="2000" dirty="0" smtClean="0"/>
              <a:t>Observing new evidence causes </a:t>
            </a:r>
            <a:r>
              <a:rPr lang="en-US" sz="2000" i="1" dirty="0" smtClean="0"/>
              <a:t>beliefs to be updated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016" y="1295018"/>
            <a:ext cx="5110454" cy="4728689"/>
          </a:xfrm>
          <a:prstGeom prst="rect">
            <a:avLst/>
          </a:prstGeom>
        </p:spPr>
      </p:pic>
    </p:spTree>
    <p:extLst>
      <p:ext uri="{BB962C8B-B14F-4D97-AF65-F5344CB8AC3E}">
        <p14:creationId xmlns:p14="http://schemas.microsoft.com/office/powerpoint/2010/main" val="7383260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t>Review: Probabilistic </a:t>
            </a:r>
            <a:r>
              <a:rPr lang="en-US" dirty="0" smtClean="0"/>
              <a:t>Models</a:t>
            </a:r>
          </a:p>
        </p:txBody>
      </p:sp>
      <p:sp>
        <p:nvSpPr>
          <p:cNvPr id="10243" name="Rectangle 3"/>
          <p:cNvSpPr>
            <a:spLocks noGrp="1" noChangeArrowheads="1"/>
          </p:cNvSpPr>
          <p:nvPr>
            <p:ph idx="1"/>
          </p:nvPr>
        </p:nvSpPr>
        <p:spPr>
          <a:xfrm>
            <a:off x="433388" y="1568450"/>
            <a:ext cx="5278437" cy="4800600"/>
          </a:xfrm>
        </p:spPr>
        <p:txBody>
          <a:bodyPr/>
          <a:lstStyle/>
          <a:p>
            <a:pPr eaLnBrk="1" hangingPunct="1">
              <a:lnSpc>
                <a:spcPct val="80000"/>
              </a:lnSpc>
            </a:pPr>
            <a:r>
              <a:rPr lang="en-US" sz="2000" dirty="0" smtClean="0"/>
              <a:t>A probabilistic model is a joint distribution over a set of random variables</a:t>
            </a:r>
          </a:p>
          <a:p>
            <a:pPr lvl="1" eaLnBrk="1" hangingPunct="1">
              <a:lnSpc>
                <a:spcPct val="80000"/>
              </a:lnSpc>
            </a:pPr>
            <a:endParaRPr lang="en-US" sz="1800" dirty="0" smtClean="0"/>
          </a:p>
          <a:p>
            <a:pPr eaLnBrk="1" hangingPunct="1">
              <a:lnSpc>
                <a:spcPct val="80000"/>
              </a:lnSpc>
            </a:pPr>
            <a:r>
              <a:rPr lang="en-US" sz="2000" dirty="0" smtClean="0"/>
              <a:t>Probabilistic models:</a:t>
            </a:r>
          </a:p>
          <a:p>
            <a:pPr lvl="1" eaLnBrk="1" hangingPunct="1">
              <a:lnSpc>
                <a:spcPct val="80000"/>
              </a:lnSpc>
            </a:pPr>
            <a:r>
              <a:rPr lang="en-US" sz="1800" dirty="0" smtClean="0"/>
              <a:t>(Random) variables with domains </a:t>
            </a:r>
          </a:p>
          <a:p>
            <a:pPr lvl="1" eaLnBrk="1" hangingPunct="1">
              <a:lnSpc>
                <a:spcPct val="80000"/>
              </a:lnSpc>
            </a:pPr>
            <a:r>
              <a:rPr lang="en-US" sz="1800" dirty="0" smtClean="0"/>
              <a:t>Assignments are called </a:t>
            </a:r>
            <a:r>
              <a:rPr lang="en-US" sz="1800" i="1" dirty="0" smtClean="0"/>
              <a:t>outcomes</a:t>
            </a:r>
          </a:p>
          <a:p>
            <a:pPr lvl="1" eaLnBrk="1" hangingPunct="1">
              <a:lnSpc>
                <a:spcPct val="80000"/>
              </a:lnSpc>
            </a:pPr>
            <a:r>
              <a:rPr lang="en-US" sz="1800" dirty="0" smtClean="0"/>
              <a:t>Joint distributions: say whether assignments (outcomes) are likely</a:t>
            </a:r>
          </a:p>
          <a:p>
            <a:pPr lvl="1" eaLnBrk="1" hangingPunct="1">
              <a:lnSpc>
                <a:spcPct val="80000"/>
              </a:lnSpc>
            </a:pPr>
            <a:r>
              <a:rPr lang="en-US" sz="1800" i="1" dirty="0" smtClean="0"/>
              <a:t>Normalized:</a:t>
            </a:r>
            <a:r>
              <a:rPr lang="en-US" sz="1800" dirty="0" smtClean="0"/>
              <a:t> sum to 1.0</a:t>
            </a:r>
          </a:p>
          <a:p>
            <a:pPr lvl="1" eaLnBrk="1" hangingPunct="1">
              <a:lnSpc>
                <a:spcPct val="80000"/>
              </a:lnSpc>
            </a:pPr>
            <a:r>
              <a:rPr lang="en-US" sz="1800" dirty="0" smtClean="0"/>
              <a:t>Ideally: only certain variables directly interact</a:t>
            </a:r>
          </a:p>
          <a:p>
            <a:pPr eaLnBrk="1" hangingPunct="1">
              <a:lnSpc>
                <a:spcPct val="80000"/>
              </a:lnSpc>
            </a:pPr>
            <a:endParaRPr lang="en-US" sz="2000" dirty="0" smtClean="0"/>
          </a:p>
        </p:txBody>
      </p:sp>
      <p:graphicFrame>
        <p:nvGraphicFramePr>
          <p:cNvPr id="1009904" name="Group 240"/>
          <p:cNvGraphicFramePr>
            <a:graphicFrameLocks noGrp="1"/>
          </p:cNvGraphicFramePr>
          <p:nvPr>
            <p:extLst>
              <p:ext uri="{D42A27DB-BD31-4B8C-83A1-F6EECF244321}">
                <p14:modId xmlns:p14="http://schemas.microsoft.com/office/powerpoint/2010/main" val="2967473060"/>
              </p:ext>
            </p:extLst>
          </p:nvPr>
        </p:nvGraphicFramePr>
        <p:xfrm>
          <a:off x="5773738" y="1908175"/>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297" name="TextBox 6"/>
          <p:cNvSpPr txBox="1">
            <a:spLocks noChangeArrowheads="1"/>
          </p:cNvSpPr>
          <p:nvPr/>
        </p:nvSpPr>
        <p:spPr bwMode="auto">
          <a:xfrm>
            <a:off x="5989638" y="1425575"/>
            <a:ext cx="24034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latin typeface="Calibri" pitchFamily="34" charset="0"/>
                <a:cs typeface="Calibri" pitchFamily="34" charset="0"/>
              </a:rPr>
              <a:t>Distribution over T,W</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dirty="0" smtClean="0"/>
              <a:t>Review: Inference </a:t>
            </a:r>
            <a:r>
              <a:rPr lang="en-US" dirty="0" smtClean="0"/>
              <a:t>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t>General case:</a:t>
            </a:r>
          </a:p>
          <a:p>
            <a:pPr lvl="1" eaLnBrk="1" hangingPunct="1">
              <a:lnSpc>
                <a:spcPct val="80000"/>
              </a:lnSpc>
            </a:pPr>
            <a:r>
              <a:rPr lang="en-US" sz="1800" dirty="0" smtClean="0"/>
              <a:t>Evidence variables: </a:t>
            </a:r>
          </a:p>
          <a:p>
            <a:pPr lvl="1" eaLnBrk="1" hangingPunct="1">
              <a:lnSpc>
                <a:spcPct val="80000"/>
              </a:lnSpc>
            </a:pPr>
            <a:r>
              <a:rPr lang="en-US" sz="1800" dirty="0" smtClean="0"/>
              <a:t>Query* variable:</a:t>
            </a:r>
          </a:p>
          <a:p>
            <a:pPr lvl="1" eaLnBrk="1" hangingPunct="1">
              <a:lnSpc>
                <a:spcPct val="80000"/>
              </a:lnSpc>
            </a:pPr>
            <a:r>
              <a:rPr lang="en-US" sz="1800" dirty="0" smtClean="0"/>
              <a:t>Hidden variables:</a:t>
            </a:r>
          </a:p>
          <a:p>
            <a:pPr lvl="1" eaLnBrk="1" hangingPunct="1">
              <a:lnSpc>
                <a:spcPct val="80000"/>
              </a:lnSpc>
            </a:pPr>
            <a:endParaRPr lang="en-US" sz="1600" dirty="0" smtClean="0"/>
          </a:p>
          <a:p>
            <a:pPr lvl="1" eaLnBrk="1" hangingPunct="1">
              <a:lnSpc>
                <a:spcPct val="80000"/>
              </a:lnSpc>
            </a:pPr>
            <a:endParaRPr lang="en-US" sz="1600" dirty="0" smtClean="0"/>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pitchFamily="34" charset="0"/>
                <a:cs typeface="Calibri" pitchFamily="34" charset="0"/>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pitchFamily="34" charset="0"/>
                <a:cs typeface="Calibri" pitchFamily="34" charset="0"/>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We want:</a:t>
            </a:r>
          </a:p>
          <a:p>
            <a:pPr lvl="1">
              <a:lnSpc>
                <a:spcPct val="80000"/>
              </a:lnSpc>
            </a:pPr>
            <a:endParaRPr lang="en-US" sz="1600" dirty="0" smtClean="0"/>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t>Step 3: Normalize</a:t>
            </a:r>
          </a:p>
          <a:p>
            <a:pPr>
              <a:lnSpc>
                <a:spcPct val="80000"/>
              </a:lnSpc>
            </a:pPr>
            <a:endParaRPr lang="en-US" sz="2000" dirty="0" smtClean="0"/>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4898295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smtClean="0"/>
              <a:t>Review: The </a:t>
            </a:r>
            <a:r>
              <a:rPr lang="en-US" dirty="0" smtClean="0"/>
              <a:t>Product Rule</a:t>
            </a:r>
          </a:p>
        </p:txBody>
      </p:sp>
      <p:sp>
        <p:nvSpPr>
          <p:cNvPr id="1027075" name="Rectangle 3"/>
          <p:cNvSpPr>
            <a:spLocks noGrp="1" noChangeArrowheads="1"/>
          </p:cNvSpPr>
          <p:nvPr>
            <p:ph idx="1"/>
          </p:nvPr>
        </p:nvSpPr>
        <p:spPr>
          <a:xfrm>
            <a:off x="893005" y="1369120"/>
            <a:ext cx="7987470" cy="4757043"/>
          </a:xfrm>
        </p:spPr>
        <p:txBody>
          <a:bodyPr/>
          <a:lstStyle/>
          <a:p>
            <a:pPr eaLnBrk="1" hangingPunct="1"/>
            <a:endParaRPr lang="en-US" sz="2400" dirty="0" smtClean="0"/>
          </a:p>
          <a:p>
            <a:pPr eaLnBrk="1" hangingPunct="1"/>
            <a:endParaRPr lang="en-US" sz="2400" dirty="0" smtClean="0"/>
          </a:p>
          <a:p>
            <a:pPr eaLnBrk="1" hangingPunct="1"/>
            <a:endParaRPr lang="en-US" sz="2400" dirty="0" smtClean="0"/>
          </a:p>
          <a:p>
            <a:pPr eaLnBrk="1" hangingPunct="1"/>
            <a:r>
              <a:rPr lang="en-US" sz="2400" dirty="0" smtClean="0"/>
              <a:t>Example:</a:t>
            </a:r>
          </a:p>
          <a:p>
            <a:pPr eaLnBrk="1" hangingPunct="1"/>
            <a:endParaRPr lang="en-US" sz="2400" dirty="0" smtClean="0"/>
          </a:p>
        </p:txBody>
      </p:sp>
      <p:graphicFrame>
        <p:nvGraphicFramePr>
          <p:cNvPr id="1027084" name="Group 12"/>
          <p:cNvGraphicFramePr>
            <a:graphicFrameLocks noGrp="1"/>
          </p:cNvGraphicFramePr>
          <p:nvPr>
            <p:extLst/>
          </p:nvPr>
        </p:nvGraphicFramePr>
        <p:xfrm>
          <a:off x="1383150" y="4244654"/>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27160" name="Group 88"/>
          <p:cNvGraphicFramePr>
            <a:graphicFrameLocks noGrp="1"/>
          </p:cNvGraphicFramePr>
          <p:nvPr>
            <p:extLst/>
          </p:nvPr>
        </p:nvGraphicFramePr>
        <p:xfrm>
          <a:off x="3592950" y="3739829"/>
          <a:ext cx="2209800" cy="1847944"/>
        </p:xfrm>
        <a:graphic>
          <a:graphicData uri="http://schemas.openxmlformats.org/drawingml/2006/table">
            <a:tbl>
              <a:tblPr/>
              <a:tblGrid>
                <a:gridCol w="828675"/>
                <a:gridCol w="828675"/>
                <a:gridCol w="5524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3" name="Picture 92"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073963" y="3288979"/>
            <a:ext cx="119380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27213" name="Group 141"/>
          <p:cNvGraphicFramePr>
            <a:graphicFrameLocks noGrp="1"/>
          </p:cNvGraphicFramePr>
          <p:nvPr>
            <p:extLst/>
          </p:nvPr>
        </p:nvGraphicFramePr>
        <p:xfrm>
          <a:off x="7479150" y="3758879"/>
          <a:ext cx="2362200" cy="1847944"/>
        </p:xfrm>
        <a:graphic>
          <a:graphicData uri="http://schemas.openxmlformats.org/drawingml/2006/table">
            <a:tbl>
              <a:tblPr/>
              <a:tblGrid>
                <a:gridCol w="828675"/>
                <a:gridCol w="828675"/>
                <a:gridCol w="704850"/>
              </a:tblGrid>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D</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0.08</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34">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0.72</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761">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wet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0.14</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347">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dry</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marT="45704" marB="4570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0.06</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94" name="Picture 93"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925238" y="3287392"/>
            <a:ext cx="12414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215" name="AutoShape 143"/>
          <p:cNvSpPr>
            <a:spLocks noChangeArrowheads="1"/>
          </p:cNvSpPr>
          <p:nvPr/>
        </p:nvSpPr>
        <p:spPr bwMode="auto">
          <a:xfrm>
            <a:off x="6107550" y="4520879"/>
            <a:ext cx="990600" cy="533400"/>
          </a:xfrm>
          <a:prstGeom prst="leftRightArrow">
            <a:avLst>
              <a:gd name="adj1" fmla="val 50000"/>
              <a:gd name="adj2" fmla="val 37143"/>
            </a:avLst>
          </a:prstGeom>
          <a:solidFill>
            <a:schemeClr val="accent1"/>
          </a:solidFill>
          <a:ln w="9525">
            <a:solidFill>
              <a:schemeClr val="tx1"/>
            </a:solidFill>
            <a:miter lim="800000"/>
            <a:headEnd/>
            <a:tailEnd/>
          </a:ln>
        </p:spPr>
        <p:txBody>
          <a:bodyPr wrap="none" anchor="ctr"/>
          <a:lstStyle/>
          <a:p>
            <a:endParaRPr lang="en-US"/>
          </a:p>
        </p:txBody>
      </p:sp>
      <p:pic>
        <p:nvPicPr>
          <p:cNvPr id="15" name="Picture 14"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675250" y="385254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9207875" y="4176807"/>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9201518" y="4577236"/>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9234852" y="4928060"/>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9248339" y="5298724"/>
            <a:ext cx="545725" cy="2480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3237035" y="1447471"/>
            <a:ext cx="5906965" cy="5992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55291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2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8" grpId="0" animBg="1"/>
      <p:bldP spid="18" grpId="1" animBg="1"/>
      <p:bldP spid="19" grpId="0" animBg="1"/>
      <p:bldP spid="19" grpId="1" animBg="1"/>
      <p:bldP spid="20" grpId="0" animBg="1"/>
      <p:bldP spid="20"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smtClean="0"/>
              <a:t>Review: The </a:t>
            </a:r>
            <a:r>
              <a:rPr lang="en-US" dirty="0" smtClean="0"/>
              <a:t>Chain Rule</a:t>
            </a:r>
          </a:p>
        </p:txBody>
      </p:sp>
      <p:sp>
        <p:nvSpPr>
          <p:cNvPr id="21507" name="Rectangle 3"/>
          <p:cNvSpPr>
            <a:spLocks noGrp="1" noChangeArrowheads="1"/>
          </p:cNvSpPr>
          <p:nvPr>
            <p:ph idx="1"/>
          </p:nvPr>
        </p:nvSpPr>
        <p:spPr>
          <a:xfrm>
            <a:off x="457200" y="1600200"/>
            <a:ext cx="8229600" cy="4806950"/>
          </a:xfrm>
        </p:spPr>
        <p:txBody>
          <a:bodyPr/>
          <a:lstStyle/>
          <a:p>
            <a:pPr eaLnBrk="1" hangingPunct="1">
              <a:lnSpc>
                <a:spcPct val="80000"/>
              </a:lnSpc>
            </a:pPr>
            <a:r>
              <a:rPr lang="en-US" sz="2400" dirty="0" smtClean="0"/>
              <a:t>More generally, can always write any joint distribution as an incremental product of conditional distributions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always true?</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p:txBody>
      </p:sp>
      <p:pic>
        <p:nvPicPr>
          <p:cNvPr id="21508" name="Picture 8"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58938" y="2640013"/>
            <a:ext cx="5707062"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Picture 7"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47825" y="3286125"/>
            <a:ext cx="4964113" cy="56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094453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Review: Bayes</a:t>
            </a:r>
            <a:r>
              <a:rPr lang="en-US" dirty="0" smtClean="0"/>
              <a:t>’ Rule</a:t>
            </a:r>
          </a:p>
        </p:txBody>
      </p:sp>
      <p:sp>
        <p:nvSpPr>
          <p:cNvPr id="1017859" name="Rectangle 3"/>
          <p:cNvSpPr>
            <a:spLocks noGrp="1" noChangeArrowheads="1"/>
          </p:cNvSpPr>
          <p:nvPr>
            <p:ph idx="1"/>
          </p:nvPr>
        </p:nvSpPr>
        <p:spPr>
          <a:xfrm>
            <a:off x="694560" y="1600200"/>
            <a:ext cx="7992240" cy="5105400"/>
          </a:xfrm>
        </p:spPr>
        <p:txBody>
          <a:bodyPr>
            <a:normAutofit/>
          </a:bodyPr>
          <a:lstStyle/>
          <a:p>
            <a:pPr eaLnBrk="1" hangingPunct="1">
              <a:lnSpc>
                <a:spcPct val="80000"/>
              </a:lnSpc>
            </a:pPr>
            <a:r>
              <a:rPr lang="en-US" sz="2400" dirty="0" smtClean="0"/>
              <a:t>Two ways to factor a joint distribution over two variables:</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Dividing, we get:</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Why is this at all helpful?</a:t>
            </a:r>
          </a:p>
          <a:p>
            <a:pPr lvl="6">
              <a:lnSpc>
                <a:spcPct val="80000"/>
              </a:lnSpc>
            </a:pPr>
            <a:endParaRPr lang="en-US" sz="1200" dirty="0" smtClean="0"/>
          </a:p>
          <a:p>
            <a:pPr lvl="1" eaLnBrk="1" hangingPunct="1">
              <a:lnSpc>
                <a:spcPct val="80000"/>
              </a:lnSpc>
            </a:pPr>
            <a:r>
              <a:rPr lang="en-US" sz="2000" dirty="0" smtClean="0"/>
              <a:t>Lets us build one conditional from its reverse</a:t>
            </a:r>
          </a:p>
          <a:p>
            <a:pPr lvl="1" eaLnBrk="1" hangingPunct="1">
              <a:lnSpc>
                <a:spcPct val="80000"/>
              </a:lnSpc>
            </a:pPr>
            <a:r>
              <a:rPr lang="en-US" sz="2000" dirty="0" smtClean="0"/>
              <a:t>Often one conditional is tricky but the other one is simple</a:t>
            </a:r>
          </a:p>
          <a:p>
            <a:pPr lvl="1" eaLnBrk="1" hangingPunct="1">
              <a:lnSpc>
                <a:spcPct val="80000"/>
              </a:lnSpc>
            </a:pPr>
            <a:r>
              <a:rPr lang="en-US" sz="2000" dirty="0" smtClean="0"/>
              <a:t>Foundation of many systems we’ll see later (e.g. ASR, MT)</a:t>
            </a:r>
          </a:p>
          <a:p>
            <a:pPr eaLnBrk="1" hangingPunct="1">
              <a:lnSpc>
                <a:spcPct val="80000"/>
              </a:lnSpc>
            </a:pPr>
            <a:endParaRPr lang="en-US" sz="2400" dirty="0" smtClean="0"/>
          </a:p>
          <a:p>
            <a:pPr eaLnBrk="1" hangingPunct="1">
              <a:lnSpc>
                <a:spcPct val="80000"/>
              </a:lnSpc>
            </a:pPr>
            <a:r>
              <a:rPr lang="en-US" sz="2400" dirty="0" smtClean="0"/>
              <a:t>In the running for most important AI equation!</a:t>
            </a:r>
          </a:p>
          <a:p>
            <a:pPr lvl="1" eaLnBrk="1" hangingPunct="1">
              <a:lnSpc>
                <a:spcPct val="80000"/>
              </a:lnSpc>
            </a:pPr>
            <a:endParaRPr lang="en-US" sz="2000" dirty="0" smtClean="0"/>
          </a:p>
        </p:txBody>
      </p:sp>
      <p:pic>
        <p:nvPicPr>
          <p:cNvPr id="1017860" name="Picture 4"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2286000"/>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4" name="Picture 8"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3505200"/>
            <a:ext cx="3087688"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5" name="Picture 9"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157663" y="2286000"/>
            <a:ext cx="201453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7869" name="Picture 13" descr="Thomas Bayes">
            <a:hlinkClick r:id="rId9" tooltip="Thomas Bayes"/>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5569" y="2286000"/>
            <a:ext cx="3442331" cy="3690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26673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7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86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17859">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786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1786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1785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785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785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7859">
                                            <p:txEl>
                                              <p:pRg st="12" end="1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01785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Review: Inference </a:t>
            </a:r>
            <a:r>
              <a:rPr lang="en-US" dirty="0" smtClean="0"/>
              <a:t>with Bayes’ Rule</a:t>
            </a:r>
          </a:p>
        </p:txBody>
      </p:sp>
      <p:sp>
        <p:nvSpPr>
          <p:cNvPr id="1020931" name="Rectangle 3"/>
          <p:cNvSpPr>
            <a:spLocks noGrp="1" noChangeArrowheads="1"/>
          </p:cNvSpPr>
          <p:nvPr>
            <p:ph idx="1"/>
          </p:nvPr>
        </p:nvSpPr>
        <p:spPr/>
        <p:txBody>
          <a:bodyPr>
            <a:normAutofit fontScale="92500" lnSpcReduction="20000"/>
          </a:bodyPr>
          <a:lstStyle/>
          <a:p>
            <a:pPr eaLnBrk="1" hangingPunct="1"/>
            <a:r>
              <a:rPr lang="en-US" sz="2400" dirty="0" smtClean="0"/>
              <a:t>Example: Diagnostic probability from causal probability:</a:t>
            </a:r>
          </a:p>
          <a:p>
            <a:pPr eaLnBrk="1" hangingPunct="1"/>
            <a:endParaRPr lang="en-US" sz="2400" dirty="0" smtClean="0"/>
          </a:p>
          <a:p>
            <a:pPr eaLnBrk="1" hangingPunct="1"/>
            <a:endParaRPr lang="en-US" sz="2400" dirty="0" smtClean="0"/>
          </a:p>
          <a:p>
            <a:pPr eaLnBrk="1" hangingPunct="1"/>
            <a:r>
              <a:rPr lang="en-US" sz="2400" dirty="0" smtClean="0"/>
              <a:t>Example:</a:t>
            </a:r>
          </a:p>
          <a:p>
            <a:pPr lvl="1" eaLnBrk="1" hangingPunct="1"/>
            <a:r>
              <a:rPr lang="en-US" sz="2000" dirty="0" smtClean="0"/>
              <a:t>M: meningitis, S: stiff neck</a:t>
            </a:r>
          </a:p>
          <a:p>
            <a:pPr eaLnBrk="1" hangingPunct="1"/>
            <a:endParaRPr lang="en-US" sz="2400" dirty="0" smtClean="0"/>
          </a:p>
          <a:p>
            <a:pPr eaLnBrk="1" hangingPunct="1"/>
            <a:endParaRPr lang="en-US" sz="2400" dirty="0" smtClean="0"/>
          </a:p>
          <a:p>
            <a:pPr eaLnBrk="1" hangingPunct="1"/>
            <a:endParaRPr lang="en-US" sz="2400" dirty="0" smtClean="0"/>
          </a:p>
          <a:p>
            <a:pPr lvl="4"/>
            <a:endParaRPr lang="en-US" sz="1200" dirty="0" smtClean="0"/>
          </a:p>
          <a:p>
            <a:pPr lvl="1" eaLnBrk="1" hangingPunct="1"/>
            <a:endParaRPr lang="en-US" sz="2000" dirty="0" smtClean="0"/>
          </a:p>
          <a:p>
            <a:pPr lvl="1" eaLnBrk="1" hangingPunct="1"/>
            <a:endParaRPr lang="en-US" sz="2000" dirty="0" smtClean="0"/>
          </a:p>
          <a:p>
            <a:pPr lvl="1" eaLnBrk="1" hangingPunct="1"/>
            <a:endParaRPr lang="en-US" sz="2000" dirty="0" smtClean="0"/>
          </a:p>
          <a:p>
            <a:pPr lvl="1" eaLnBrk="1" hangingPunct="1"/>
            <a:endParaRPr lang="en-US" sz="2000" dirty="0"/>
          </a:p>
          <a:p>
            <a:pPr lvl="1" eaLnBrk="1" hangingPunct="1"/>
            <a:r>
              <a:rPr lang="en-US" sz="2000" dirty="0" smtClean="0"/>
              <a:t>Note</a:t>
            </a:r>
            <a:r>
              <a:rPr lang="en-US" sz="2000" dirty="0" smtClean="0"/>
              <a:t>: posterior probability of meningitis still very small</a:t>
            </a:r>
          </a:p>
          <a:p>
            <a:pPr lvl="1" eaLnBrk="1" hangingPunct="1"/>
            <a:r>
              <a:rPr lang="en-US" sz="2000" dirty="0" smtClean="0"/>
              <a:t>Note: you should still get stiff necks checked out!  Why?</a:t>
            </a:r>
          </a:p>
        </p:txBody>
      </p:sp>
      <p:sp>
        <p:nvSpPr>
          <p:cNvPr id="14" name="Right Brace 13"/>
          <p:cNvSpPr/>
          <p:nvPr/>
        </p:nvSpPr>
        <p:spPr>
          <a:xfrm>
            <a:off x="7454900" y="3471863"/>
            <a:ext cx="239713" cy="10001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466" name="TextBox 14"/>
          <p:cNvSpPr txBox="1">
            <a:spLocks noChangeArrowheads="1"/>
          </p:cNvSpPr>
          <p:nvPr/>
        </p:nvSpPr>
        <p:spPr bwMode="auto">
          <a:xfrm>
            <a:off x="7818438" y="3641725"/>
            <a:ext cx="1201737"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latin typeface="Calibri" pitchFamily="34" charset="0"/>
                <a:cs typeface="Calibri" pitchFamily="34" charset="0"/>
              </a:rPr>
              <a:t>Example</a:t>
            </a:r>
          </a:p>
          <a:p>
            <a:pPr eaLnBrk="1" hangingPunct="1"/>
            <a:r>
              <a:rPr lang="en-US" dirty="0" smtClean="0">
                <a:latin typeface="Calibri" pitchFamily="34" charset="0"/>
                <a:cs typeface="Calibri" pitchFamily="34" charset="0"/>
              </a:rPr>
              <a:t>givens</a:t>
            </a:r>
            <a:endParaRPr lang="en-US" dirty="0">
              <a:latin typeface="Calibri" pitchFamily="34" charset="0"/>
              <a:cs typeface="Calibri" pitchFamily="34" charset="0"/>
            </a:endParaRP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9637" y="4229084"/>
            <a:ext cx="2580388" cy="324743"/>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0" y="4945726"/>
            <a:ext cx="11345311" cy="566936"/>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426" y="3479892"/>
            <a:ext cx="2228287" cy="31710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097" y="3831425"/>
            <a:ext cx="2381074" cy="316906"/>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6677" y="2173733"/>
            <a:ext cx="5445919" cy="712860"/>
          </a:xfrm>
          <a:prstGeom prst="rect">
            <a:avLst/>
          </a:prstGeom>
        </p:spPr>
      </p:pic>
    </p:spTree>
    <p:extLst>
      <p:ext uri="{BB962C8B-B14F-4D97-AF65-F5344CB8AC3E}">
        <p14:creationId xmlns:p14="http://schemas.microsoft.com/office/powerpoint/2010/main" val="854891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09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093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20931">
                                            <p:txEl>
                                              <p:pRg st="13" end="1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093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466"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Independence?</a:t>
            </a:r>
          </a:p>
        </p:txBody>
      </p:sp>
      <p:graphicFrame>
        <p:nvGraphicFramePr>
          <p:cNvPr id="1041412" name="Group 4"/>
          <p:cNvGraphicFramePr>
            <a:graphicFrameLocks noGrp="1"/>
          </p:cNvGraphicFramePr>
          <p:nvPr>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707" name="Picture 15" descr="txp_fi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722614" y="2848765"/>
            <a:ext cx="12969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2" name="Picture 91"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519789" y="173116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733" name="Picture 14"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457876" y="4704552"/>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0000" y="2743200"/>
            <a:ext cx="3581400" cy="362054"/>
          </a:xfrm>
          <a:prstGeom prst="rect">
            <a:avLst/>
          </a:prstGeom>
        </p:spPr>
      </p:pic>
    </p:spTree>
    <p:extLst>
      <p:ext uri="{BB962C8B-B14F-4D97-AF65-F5344CB8AC3E}">
        <p14:creationId xmlns:p14="http://schemas.microsoft.com/office/powerpoint/2010/main" val="21318695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Example: Independence</a:t>
            </a:r>
          </a:p>
        </p:txBody>
      </p:sp>
      <p:sp>
        <p:nvSpPr>
          <p:cNvPr id="27651" name="Rectangle 3"/>
          <p:cNvSpPr>
            <a:spLocks noGrp="1" noChangeArrowheads="1"/>
          </p:cNvSpPr>
          <p:nvPr>
            <p:ph idx="1"/>
          </p:nvPr>
        </p:nvSpPr>
        <p:spPr/>
        <p:txBody>
          <a:bodyPr/>
          <a:lstStyle/>
          <a:p>
            <a:pPr eaLnBrk="1" hangingPunct="1"/>
            <a:r>
              <a:rPr lang="en-US" dirty="0" smtClean="0"/>
              <a:t>N fair, independent coin flips:</a:t>
            </a:r>
          </a:p>
        </p:txBody>
      </p:sp>
      <p:graphicFrame>
        <p:nvGraphicFramePr>
          <p:cNvPr id="1043475" name="Group 19"/>
          <p:cNvGraphicFramePr>
            <a:graphicFrameLocks noGrp="1"/>
          </p:cNvGraphicFramePr>
          <p:nvPr>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27692" name="Picture 58"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02524" y="1150853"/>
            <a:ext cx="3229661" cy="3085480"/>
          </a:xfrm>
          <a:prstGeom prst="rect">
            <a:avLst/>
          </a:prstGeom>
        </p:spPr>
      </p:pic>
      <p:pic>
        <p:nvPicPr>
          <p:cNvPr id="3" name="Picture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1375405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6"/>
          </a:xfrm>
          <a:prstGeom prst="rect">
            <a:avLst/>
          </a:prstGeom>
        </p:spPr>
      </p:pic>
    </p:spTree>
    <p:extLst>
      <p:ext uri="{BB962C8B-B14F-4D97-AF65-F5344CB8AC3E}">
        <p14:creationId xmlns:p14="http://schemas.microsoft.com/office/powerpoint/2010/main" val="894268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570011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3701" y="1371600"/>
            <a:ext cx="3352797" cy="2202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4038600"/>
            <a:ext cx="4991100" cy="3327400"/>
          </a:xfrm>
          <a:prstGeom prst="rect">
            <a:avLst/>
          </a:prstGeom>
        </p:spPr>
      </p:pic>
    </p:spTree>
    <p:extLst>
      <p:ext uri="{BB962C8B-B14F-4D97-AF65-F5344CB8AC3E}">
        <p14:creationId xmlns:p14="http://schemas.microsoft.com/office/powerpoint/2010/main" val="2005140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Review: Events</a:t>
            </a:r>
            <a:endParaRPr lang="en-US" dirty="0" smtClean="0"/>
          </a:p>
        </p:txBody>
      </p:sp>
      <p:sp>
        <p:nvSpPr>
          <p:cNvPr id="11267" name="Rectangle 3"/>
          <p:cNvSpPr>
            <a:spLocks noGrp="1" noChangeArrowheads="1"/>
          </p:cNvSpPr>
          <p:nvPr>
            <p:ph idx="1"/>
          </p:nvPr>
        </p:nvSpPr>
        <p:spPr>
          <a:xfrm>
            <a:off x="457200" y="1428868"/>
            <a:ext cx="5937860" cy="5124332"/>
          </a:xfrm>
        </p:spPr>
        <p:txBody>
          <a:bodyPr/>
          <a:lstStyle/>
          <a:p>
            <a:pPr eaLnBrk="1" hangingPunct="1">
              <a:lnSpc>
                <a:spcPct val="80000"/>
              </a:lnSpc>
            </a:pPr>
            <a:r>
              <a:rPr lang="en-US" sz="2800" dirty="0" smtClean="0"/>
              <a:t>An </a:t>
            </a:r>
            <a:r>
              <a:rPr lang="en-US" sz="2800" i="1" dirty="0" smtClean="0"/>
              <a:t>event</a:t>
            </a:r>
            <a:r>
              <a:rPr lang="en-US" sz="2800" dirty="0" smtClean="0"/>
              <a:t> is a set E of outcomes</a:t>
            </a:r>
          </a:p>
          <a:p>
            <a:pPr eaLnBrk="1" hangingPunct="1">
              <a:lnSpc>
                <a:spcPct val="80000"/>
              </a:lnSpc>
            </a:pPr>
            <a:endParaRPr lang="en-US" sz="2800" dirty="0" smtClean="0"/>
          </a:p>
          <a:p>
            <a:pPr marL="3657417" lvl="8" indent="0">
              <a:lnSpc>
                <a:spcPct val="80000"/>
              </a:lnSpc>
              <a:buNone/>
            </a:pPr>
            <a:endParaRPr lang="en-US" sz="2800" dirty="0"/>
          </a:p>
          <a:p>
            <a:pPr marL="3657417" lvl="8" indent="0">
              <a:lnSpc>
                <a:spcPct val="80000"/>
              </a:lnSpc>
              <a:buNone/>
            </a:pPr>
            <a:endParaRPr lang="en-US" sz="1600" dirty="0" smtClean="0"/>
          </a:p>
          <a:p>
            <a:pPr eaLnBrk="1" hangingPunct="1">
              <a:lnSpc>
                <a:spcPct val="80000"/>
              </a:lnSpc>
            </a:pPr>
            <a:r>
              <a:rPr lang="en-US" sz="2800" dirty="0" smtClean="0"/>
              <a:t>From a joint distribution, we can calculate the probability of any event</a:t>
            </a:r>
          </a:p>
          <a:p>
            <a:pPr lvl="3">
              <a:lnSpc>
                <a:spcPct val="80000"/>
              </a:lnSpc>
            </a:pPr>
            <a:endParaRPr lang="en-US" sz="1600" dirty="0" smtClean="0"/>
          </a:p>
          <a:p>
            <a:pPr lvl="1" eaLnBrk="1" hangingPunct="1">
              <a:lnSpc>
                <a:spcPct val="80000"/>
              </a:lnSpc>
            </a:pPr>
            <a:r>
              <a:rPr lang="en-US" sz="2000" dirty="0" smtClean="0"/>
              <a:t>Probability that it’s hot AND sunny?</a:t>
            </a:r>
          </a:p>
          <a:p>
            <a:pPr lvl="1" eaLnBrk="1" hangingPunct="1">
              <a:lnSpc>
                <a:spcPct val="80000"/>
              </a:lnSpc>
            </a:pPr>
            <a:endParaRPr lang="en-US" sz="2000" dirty="0" smtClean="0"/>
          </a:p>
          <a:p>
            <a:pPr lvl="1" eaLnBrk="1" hangingPunct="1">
              <a:lnSpc>
                <a:spcPct val="80000"/>
              </a:lnSpc>
            </a:pPr>
            <a:r>
              <a:rPr lang="en-US" sz="2000" dirty="0" smtClean="0"/>
              <a:t>Probability that it’s hot?</a:t>
            </a:r>
          </a:p>
          <a:p>
            <a:pPr lvl="1" eaLnBrk="1" hangingPunct="1">
              <a:lnSpc>
                <a:spcPct val="80000"/>
              </a:lnSpc>
            </a:pPr>
            <a:endParaRPr lang="en-US" sz="2000" dirty="0" smtClean="0"/>
          </a:p>
          <a:p>
            <a:pPr lvl="1" eaLnBrk="1" hangingPunct="1">
              <a:lnSpc>
                <a:spcPct val="80000"/>
              </a:lnSpc>
            </a:pPr>
            <a:r>
              <a:rPr lang="en-US" sz="2000" dirty="0" smtClean="0"/>
              <a:t>Probability that it’s hot OR sunny?</a:t>
            </a:r>
          </a:p>
          <a:p>
            <a:pPr marL="457176" lvl="1" indent="0" eaLnBrk="1" hangingPunct="1">
              <a:lnSpc>
                <a:spcPct val="80000"/>
              </a:lnSpc>
              <a:buNone/>
            </a:pPr>
            <a:endParaRPr lang="en-US" sz="2000" dirty="0" smtClean="0"/>
          </a:p>
          <a:p>
            <a:pPr eaLnBrk="1" hangingPunct="1">
              <a:lnSpc>
                <a:spcPct val="80000"/>
              </a:lnSpc>
            </a:pPr>
            <a:r>
              <a:rPr lang="en-US" sz="2800" dirty="0" smtClean="0"/>
              <a:t>Typically, the events we care about are </a:t>
            </a:r>
            <a:r>
              <a:rPr lang="en-US" sz="2800" i="1" dirty="0" smtClean="0"/>
              <a:t>partial assignments</a:t>
            </a:r>
            <a:r>
              <a:rPr lang="en-US" sz="2800" dirty="0" smtClean="0"/>
              <a:t>, like P(T=hot)</a:t>
            </a:r>
          </a:p>
          <a:p>
            <a:pPr eaLnBrk="1" hangingPunct="1">
              <a:lnSpc>
                <a:spcPct val="80000"/>
              </a:lnSpc>
            </a:pPr>
            <a:endParaRPr lang="en-US" sz="2000" dirty="0" smtClean="0"/>
          </a:p>
          <a:p>
            <a:pPr eaLnBrk="1" hangingPunct="1">
              <a:lnSpc>
                <a:spcPct val="80000"/>
              </a:lnSpc>
              <a:buFont typeface="Wingdings" pitchFamily="2" charset="2"/>
              <a:buNone/>
            </a:pPr>
            <a:r>
              <a:rPr lang="en-US" sz="2000" dirty="0" smtClean="0"/>
              <a:t> </a:t>
            </a:r>
          </a:p>
        </p:txBody>
      </p:sp>
      <p:graphicFrame>
        <p:nvGraphicFramePr>
          <p:cNvPr id="1036292" name="Group 4"/>
          <p:cNvGraphicFramePr>
            <a:graphicFrameLocks noGrp="1"/>
          </p:cNvGraphicFramePr>
          <p:nvPr>
            <p:extLst>
              <p:ext uri="{D42A27DB-BD31-4B8C-83A1-F6EECF244321}">
                <p14:modId xmlns:p14="http://schemas.microsoft.com/office/powerpoint/2010/main" val="438501872"/>
              </p:ext>
            </p:extLst>
          </p:nvPr>
        </p:nvGraphicFramePr>
        <p:xfrm>
          <a:off x="8226236" y="3451800"/>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94" name="Picture 31"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189487" y="2131330"/>
            <a:ext cx="4049019" cy="625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9077477" y="2956187"/>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6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6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smtClean="0">
                <a:ea typeface="ＭＳ Ｐゴシック" pitchFamily="34" charset="-128"/>
              </a:rPr>
              <a:t>Probability Recap</a:t>
            </a:r>
          </a:p>
        </p:txBody>
      </p:sp>
      <p:sp>
        <p:nvSpPr>
          <p:cNvPr id="30722" name="Content Placeholder 2"/>
          <p:cNvSpPr>
            <a:spLocks noGrp="1"/>
          </p:cNvSpPr>
          <p:nvPr>
            <p:ph idx="1"/>
          </p:nvPr>
        </p:nvSpPr>
        <p:spPr>
          <a:xfrm>
            <a:off x="304799" y="1600200"/>
            <a:ext cx="11201401" cy="4525963"/>
          </a:xfrm>
        </p:spPr>
        <p:txBody>
          <a:bodyPr/>
          <a:lstStyle/>
          <a:p>
            <a:pPr>
              <a:buFont typeface="Wingdings" charset="0"/>
              <a:buChar char="§"/>
              <a:defRPr/>
            </a:pPr>
            <a:r>
              <a:rPr lang="en-US" sz="2800" dirty="0"/>
              <a:t>Conditional probability</a:t>
            </a:r>
          </a:p>
          <a:p>
            <a:pPr lvl="2">
              <a:buFont typeface="Wingdings" charset="0"/>
              <a:buChar char="§"/>
              <a:defRPr/>
            </a:pPr>
            <a:endParaRPr lang="en-US" sz="2000" dirty="0"/>
          </a:p>
          <a:p>
            <a:pPr>
              <a:buFont typeface="Wingdings" charset="0"/>
              <a:buChar char="§"/>
              <a:defRPr/>
            </a:pPr>
            <a:r>
              <a:rPr lang="en-US" sz="2800" dirty="0"/>
              <a:t>Product rule</a:t>
            </a:r>
          </a:p>
          <a:p>
            <a:pPr lvl="2">
              <a:buFont typeface="Wingdings" charset="0"/>
              <a:buChar char="§"/>
              <a:defRPr/>
            </a:pPr>
            <a:endParaRPr lang="en-US" sz="2000" dirty="0"/>
          </a:p>
          <a:p>
            <a:pPr>
              <a:buFont typeface="Wingdings" charset="0"/>
              <a:buChar char="§"/>
              <a:defRPr/>
            </a:pPr>
            <a:r>
              <a:rPr lang="en-US" sz="2800" dirty="0"/>
              <a:t>Chain rule </a:t>
            </a:r>
            <a:endParaRPr lang="en-US" sz="24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marL="0" indent="0">
              <a:buFont typeface="Wingdings" charset="0"/>
              <a:buNone/>
              <a:defRPr/>
            </a:pPr>
            <a:endParaRPr lang="en-US" sz="1600" dirty="0" smtClean="0"/>
          </a:p>
          <a:p>
            <a:pPr>
              <a:buFont typeface="Wingdings" charset="0"/>
              <a:buChar char="§"/>
              <a:defRPr/>
            </a:pPr>
            <a:r>
              <a:rPr lang="en-US" sz="2800" dirty="0" smtClean="0"/>
              <a:t>X</a:t>
            </a:r>
            <a:r>
              <a:rPr lang="en-US" sz="2800" dirty="0"/>
              <a:t>, Y independent </a:t>
            </a:r>
            <a:r>
              <a:rPr lang="en-US" sz="2800" dirty="0" smtClean="0"/>
              <a:t>if and only if:</a:t>
            </a:r>
            <a:endParaRPr lang="en-US" sz="2800" dirty="0"/>
          </a:p>
          <a:p>
            <a:pPr lvl="4">
              <a:buFont typeface="Wingdings" charset="0"/>
              <a:buChar char="§"/>
              <a:defRPr/>
            </a:pPr>
            <a:endParaRPr lang="en-US" sz="1600" dirty="0"/>
          </a:p>
          <a:p>
            <a:pPr>
              <a:buFont typeface="Wingdings" charset="0"/>
              <a:buChar char="§"/>
              <a:defRPr/>
            </a:pPr>
            <a:r>
              <a:rPr lang="en-US" sz="2800" dirty="0"/>
              <a:t>X and Y are conditionally independent given Z </a:t>
            </a:r>
            <a:r>
              <a:rPr lang="en-US" sz="2800" dirty="0" smtClean="0"/>
              <a:t>if and only if:</a:t>
            </a:r>
            <a:endParaRPr lang="en-US" dirty="0"/>
          </a:p>
          <a:p>
            <a:pPr>
              <a:buFont typeface="Wingdings" charset="0"/>
              <a:buChar char="§"/>
              <a:defRPr/>
            </a:pPr>
            <a:endParaRPr lang="en-US" dirty="0"/>
          </a:p>
        </p:txBody>
      </p:sp>
      <p:pic>
        <p:nvPicPr>
          <p:cNvPr id="17412" name="Picture 8"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05400" y="1524000"/>
            <a:ext cx="2447925"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3"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049836" y="2570706"/>
            <a:ext cx="31035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4" name="Picture 4"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562600" y="4867520"/>
            <a:ext cx="37957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5" name="Picture 7"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16325" y="6172200"/>
            <a:ext cx="4841875"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416" name="Picture 8"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77400" y="58039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3106737" y="3505200"/>
            <a:ext cx="6646512" cy="9705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33533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Independence</a:t>
            </a:r>
          </a:p>
        </p:txBody>
      </p:sp>
      <p:sp>
        <p:nvSpPr>
          <p:cNvPr id="1014787" name="Rectangle 3"/>
          <p:cNvSpPr>
            <a:spLocks noGrp="1" noChangeArrowheads="1"/>
          </p:cNvSpPr>
          <p:nvPr>
            <p:ph idx="1"/>
          </p:nvPr>
        </p:nvSpPr>
        <p:spPr>
          <a:xfrm>
            <a:off x="457200" y="1600200"/>
            <a:ext cx="7192877" cy="4876800"/>
          </a:xfrm>
        </p:spPr>
        <p:txBody>
          <a:bodyPr/>
          <a:lstStyle/>
          <a:p>
            <a:pPr eaLnBrk="1" hangingPunct="1">
              <a:lnSpc>
                <a:spcPct val="90000"/>
              </a:lnSpc>
            </a:pPr>
            <a:r>
              <a:rPr lang="en-US" sz="2000" dirty="0" smtClean="0"/>
              <a:t>Two variables are </a:t>
            </a:r>
            <a:r>
              <a:rPr lang="en-US" sz="2000" i="1" dirty="0" smtClean="0"/>
              <a:t>independent</a:t>
            </a:r>
            <a:r>
              <a:rPr lang="en-US" sz="2000" dirty="0" smtClean="0"/>
              <a:t> in a joint distribution if:</a:t>
            </a:r>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r>
              <a:rPr lang="en-US" sz="1800" dirty="0" smtClean="0"/>
              <a:t>Says the joint distribution </a:t>
            </a:r>
            <a:r>
              <a:rPr lang="en-US" sz="1800" i="1" dirty="0" smtClean="0"/>
              <a:t>factors</a:t>
            </a:r>
            <a:r>
              <a:rPr lang="en-US" sz="1800" dirty="0" smtClean="0"/>
              <a:t> into a product of two simple ones</a:t>
            </a:r>
          </a:p>
          <a:p>
            <a:pPr lvl="1" eaLnBrk="1" hangingPunct="1">
              <a:lnSpc>
                <a:spcPct val="90000"/>
              </a:lnSpc>
            </a:pPr>
            <a:r>
              <a:rPr lang="en-US" sz="1800" dirty="0" smtClean="0"/>
              <a:t>Usually variables aren’t independent!</a:t>
            </a:r>
          </a:p>
          <a:p>
            <a:pPr eaLnBrk="1" hangingPunct="1">
              <a:lnSpc>
                <a:spcPct val="90000"/>
              </a:lnSpc>
            </a:pPr>
            <a:endParaRPr lang="en-US" sz="2000" dirty="0" smtClean="0"/>
          </a:p>
          <a:p>
            <a:pPr eaLnBrk="1" hangingPunct="1">
              <a:lnSpc>
                <a:spcPct val="90000"/>
              </a:lnSpc>
            </a:pPr>
            <a:r>
              <a:rPr lang="en-US" sz="2000" dirty="0" smtClean="0"/>
              <a:t>Can use independence as a </a:t>
            </a:r>
            <a:r>
              <a:rPr lang="en-US" sz="2000" i="1" dirty="0" smtClean="0"/>
              <a:t>modeling assumption</a:t>
            </a:r>
          </a:p>
          <a:p>
            <a:pPr lvl="1" eaLnBrk="1" hangingPunct="1">
              <a:lnSpc>
                <a:spcPct val="90000"/>
              </a:lnSpc>
            </a:pPr>
            <a:r>
              <a:rPr lang="en-US" sz="1800" dirty="0" smtClean="0"/>
              <a:t>Independence can be a simplifying assumption</a:t>
            </a:r>
          </a:p>
          <a:p>
            <a:pPr lvl="1" eaLnBrk="1" hangingPunct="1">
              <a:lnSpc>
                <a:spcPct val="90000"/>
              </a:lnSpc>
            </a:pPr>
            <a:r>
              <a:rPr lang="en-US" sz="1800" i="1" dirty="0" smtClean="0"/>
              <a:t>Empirical  </a:t>
            </a:r>
            <a:r>
              <a:rPr lang="en-US" sz="1800" dirty="0" smtClean="0"/>
              <a:t>joint distributions: at best “close” to independent</a:t>
            </a:r>
          </a:p>
          <a:p>
            <a:pPr lvl="1" eaLnBrk="1" hangingPunct="1">
              <a:lnSpc>
                <a:spcPct val="90000"/>
              </a:lnSpc>
            </a:pPr>
            <a:r>
              <a:rPr lang="en-US" sz="1800" dirty="0" smtClean="0"/>
              <a:t>What could we assume for {Weather, Traffic, Cavity</a:t>
            </a:r>
            <a:r>
              <a:rPr lang="en-US" sz="1800" dirty="0" smtClean="0"/>
              <a:t>}?</a:t>
            </a:r>
            <a:endParaRPr lang="en-US" sz="1800" dirty="0" smtClean="0"/>
          </a:p>
        </p:txBody>
      </p:sp>
      <p:pic>
        <p:nvPicPr>
          <p:cNvPr id="23556" name="Picture 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846263" y="2201863"/>
            <a:ext cx="3213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txp_fi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55763" y="2873375"/>
            <a:ext cx="35877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txp_fi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15048" y="2516188"/>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141" y="1844205"/>
            <a:ext cx="4257231" cy="3752458"/>
          </a:xfrm>
          <a:prstGeom prst="rect">
            <a:avLst/>
          </a:prstGeom>
        </p:spPr>
      </p:pic>
    </p:spTree>
    <p:extLst>
      <p:ext uri="{BB962C8B-B14F-4D97-AF65-F5344CB8AC3E}">
        <p14:creationId xmlns:p14="http://schemas.microsoft.com/office/powerpoint/2010/main" val="559152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147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4787">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1478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47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478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47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Catch)</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catches in it doesn't depend on whether I have a toothache:</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P(+catch |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P(+catch|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Catch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P(Catch | Toothache, Cavity) = P(Catch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Catch , Cavity) = P(Toothache | Cavity)</a:t>
            </a:r>
          </a:p>
          <a:p>
            <a:pPr lvl="1">
              <a:lnSpc>
                <a:spcPct val="80000"/>
              </a:lnSpc>
            </a:pPr>
            <a:r>
              <a:rPr lang="en-US" sz="1800" dirty="0" smtClean="0">
                <a:latin typeface="Calibri"/>
                <a:cs typeface="Calibri"/>
              </a:rPr>
              <a:t>P(Toothache, Catch | Cavity) = P(Toothache | Cavity) P(Catch | Cavity)</a:t>
            </a:r>
          </a:p>
          <a:p>
            <a:pPr lvl="1">
              <a:lnSpc>
                <a:spcPct val="80000"/>
              </a:lnSpc>
            </a:pPr>
            <a:r>
              <a:rPr lang="en-US" sz="1800" dirty="0" smtClean="0">
                <a:latin typeface="Calibri"/>
                <a:cs typeface="Calibri"/>
              </a:rPr>
              <a:t>One can be derived from the </a:t>
            </a:r>
            <a:r>
              <a:rPr lang="en-US" sz="1800" dirty="0" smtClean="0">
                <a:latin typeface="Calibri"/>
                <a:cs typeface="Calibri"/>
              </a:rPr>
              <a:t>other</a:t>
            </a:r>
            <a:endParaRPr lang="en-US" sz="1800" dirty="0">
              <a:latin typeface="Calibri"/>
              <a:cs typeface="Calibri"/>
            </a:endParaRPr>
          </a:p>
        </p:txBody>
      </p:sp>
    </p:spTree>
    <p:extLst>
      <p:ext uri="{BB962C8B-B14F-4D97-AF65-F5344CB8AC3E}">
        <p14:creationId xmlns:p14="http://schemas.microsoft.com/office/powerpoint/2010/main" val="2094780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(why?)</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081338" y="48768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7923213" y="3531899"/>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157538" y="60198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996216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1470157"/>
            <a:ext cx="7391400" cy="1470025"/>
          </a:xfrm>
        </p:spPr>
        <p:txBody>
          <a:bodyPr>
            <a:normAutofit fontScale="90000"/>
          </a:bodyPr>
          <a:lstStyle/>
          <a:p>
            <a:r>
              <a:rPr lang="en-US" dirty="0"/>
              <a:t/>
            </a:r>
            <a:br>
              <a:rPr lang="en-US" dirty="0"/>
            </a:br>
            <a:r>
              <a:rPr lang="en-US" dirty="0" smtClean="0"/>
              <a:t>Probabilistic</a:t>
            </a:r>
            <a:r>
              <a:rPr lang="en-US" dirty="0" smtClean="0"/>
              <a:t> </a:t>
            </a:r>
            <a:r>
              <a:rPr lang="en-US" dirty="0" smtClean="0"/>
              <a:t>Reasoning Over Time</a:t>
            </a:r>
            <a:endParaRPr lang="en-US" sz="2800"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08" y="3414540"/>
            <a:ext cx="7326760" cy="830997"/>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15 (15.1-15.5</a:t>
            </a:r>
            <a:r>
              <a:rPr lang="en-US" sz="2400" dirty="0" smtClean="0">
                <a:solidFill>
                  <a:srgbClr val="FF0000"/>
                </a:solidFill>
              </a:rPr>
              <a:t>)</a:t>
            </a:r>
            <a:endParaRPr lang="en-US" sz="2400" dirty="0"/>
          </a:p>
        </p:txBody>
      </p:sp>
      <p:sp>
        <p:nvSpPr>
          <p:cNvPr id="3" name="Rectangle 2"/>
          <p:cNvSpPr/>
          <p:nvPr/>
        </p:nvSpPr>
        <p:spPr>
          <a:xfrm>
            <a:off x="656492" y="5840446"/>
            <a:ext cx="6096000" cy="646331"/>
          </a:xfrm>
          <a:prstGeom prst="rect">
            <a:avLst/>
          </a:prstGeom>
        </p:spPr>
        <p:txBody>
          <a:bodyPr>
            <a:spAutoFit/>
          </a:bodyPr>
          <a:lstStyle/>
          <a:p>
            <a:r>
              <a:rPr lang="en-US" dirty="0" smtClean="0">
                <a:latin typeface="Calibri"/>
                <a:cs typeface="Calibri"/>
              </a:rPr>
              <a:t>Some of these slides are courtesy of Dan </a:t>
            </a:r>
            <a:r>
              <a:rPr lang="en-US" dirty="0">
                <a:latin typeface="Calibri"/>
                <a:cs typeface="Calibri"/>
              </a:rPr>
              <a:t>Klein and Pieter </a:t>
            </a:r>
            <a:r>
              <a:rPr lang="en-US" dirty="0" err="1">
                <a:latin typeface="Calibri"/>
                <a:cs typeface="Calibri"/>
              </a:rPr>
              <a:t>Abbeel</a:t>
            </a:r>
            <a:r>
              <a:rPr lang="en-US" dirty="0">
                <a:latin typeface="Calibri"/>
                <a:cs typeface="Calibri"/>
              </a:rPr>
              <a:t> for </a:t>
            </a:r>
            <a:r>
              <a:rPr lang="en-US" dirty="0" smtClean="0">
                <a:latin typeface="Calibri"/>
                <a:cs typeface="Calibri"/>
              </a:rPr>
              <a:t>UC Berkeley’s Intro to AI course</a:t>
            </a:r>
            <a:endParaRPr lang="en-US" dirty="0"/>
          </a:p>
        </p:txBody>
      </p:sp>
    </p:spTree>
    <p:extLst>
      <p:ext uri="{BB962C8B-B14F-4D97-AF65-F5344CB8AC3E}">
        <p14:creationId xmlns:p14="http://schemas.microsoft.com/office/powerpoint/2010/main" val="1564187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Partially Observable Environments</a:t>
            </a:r>
            <a:endParaRPr lang="en-US" dirty="0"/>
          </a:p>
        </p:txBody>
      </p:sp>
      <p:sp>
        <p:nvSpPr>
          <p:cNvPr id="3" name="Content Placeholder 2"/>
          <p:cNvSpPr>
            <a:spLocks noGrp="1"/>
          </p:cNvSpPr>
          <p:nvPr>
            <p:ph idx="1"/>
          </p:nvPr>
        </p:nvSpPr>
        <p:spPr/>
        <p:txBody>
          <a:bodyPr/>
          <a:lstStyle/>
          <a:p>
            <a:r>
              <a:rPr lang="en-US" dirty="0" smtClean="0"/>
              <a:t>So far, we have considered </a:t>
            </a:r>
            <a:r>
              <a:rPr lang="en-US" b="1" dirty="0" smtClean="0"/>
              <a:t>full-observable environments </a:t>
            </a:r>
            <a:r>
              <a:rPr lang="en-US" dirty="0" smtClean="0"/>
              <a:t>like chess, or grid world</a:t>
            </a:r>
            <a:endParaRPr lang="en-US" b="1" dirty="0" smtClean="0"/>
          </a:p>
          <a:p>
            <a:r>
              <a:rPr lang="en-US" dirty="0" smtClean="0"/>
              <a:t>In </a:t>
            </a:r>
            <a:r>
              <a:rPr lang="en-US" b="1" dirty="0" smtClean="0"/>
              <a:t>partially-observable </a:t>
            </a:r>
            <a:r>
              <a:rPr lang="en-US" b="1" dirty="0"/>
              <a:t>environments </a:t>
            </a:r>
            <a:r>
              <a:rPr lang="en-US" dirty="0" smtClean="0"/>
              <a:t>we don’t see everything</a:t>
            </a:r>
          </a:p>
          <a:p>
            <a:r>
              <a:rPr lang="en-US" dirty="0" smtClean="0"/>
              <a:t>In this case an agent needs to maintain a </a:t>
            </a:r>
            <a:r>
              <a:rPr lang="en-US" b="1" dirty="0" smtClean="0"/>
              <a:t>belief state</a:t>
            </a:r>
            <a:r>
              <a:rPr lang="en-US" dirty="0" smtClean="0"/>
              <a:t> that represents represents which states are currently possible</a:t>
            </a:r>
          </a:p>
        </p:txBody>
      </p:sp>
      <p:sp>
        <p:nvSpPr>
          <p:cNvPr id="4" name="Slide Number Placeholder 3"/>
          <p:cNvSpPr>
            <a:spLocks noGrp="1"/>
          </p:cNvSpPr>
          <p:nvPr>
            <p:ph type="sldNum" sz="quarter" idx="12"/>
          </p:nvPr>
        </p:nvSpPr>
        <p:spPr/>
        <p:txBody>
          <a:bodyPr/>
          <a:lstStyle/>
          <a:p>
            <a:pPr>
              <a:defRPr/>
            </a:pPr>
            <a:fld id="{518BB908-676B-418D-A0F9-ADA2F5DFB005}" type="slidenum">
              <a:rPr lang="en-US" smtClean="0"/>
              <a:pPr>
                <a:defRPr/>
              </a:pPr>
              <a:t>75</a:t>
            </a:fld>
            <a:endParaRPr lang="en-US"/>
          </a:p>
        </p:txBody>
      </p:sp>
    </p:spTree>
    <p:extLst>
      <p:ext uri="{BB962C8B-B14F-4D97-AF65-F5344CB8AC3E}">
        <p14:creationId xmlns:p14="http://schemas.microsoft.com/office/powerpoint/2010/main" val="14891346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0450" y="2262981"/>
            <a:ext cx="10071100" cy="2997200"/>
          </a:xfrm>
        </p:spPr>
      </p:pic>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830997"/>
          </a:xfrm>
          <a:prstGeom prst="rect">
            <a:avLst/>
          </a:prstGeom>
          <a:noFill/>
        </p:spPr>
        <p:txBody>
          <a:bodyPr wrap="square" rtlCol="0">
            <a:spAutoFit/>
          </a:bodyPr>
          <a:lstStyle/>
          <a:p>
            <a:r>
              <a:rPr lang="en-US" sz="2400" dirty="0" smtClean="0"/>
              <a:t>Sensor data with one observation saying there are obstacles to the North, South and West.</a:t>
            </a:r>
            <a:endParaRPr lang="en-US" sz="2400" dirty="0"/>
          </a:p>
        </p:txBody>
      </p:sp>
    </p:spTree>
    <p:extLst>
      <p:ext uri="{BB962C8B-B14F-4D97-AF65-F5344CB8AC3E}">
        <p14:creationId xmlns:p14="http://schemas.microsoft.com/office/powerpoint/2010/main" val="10247489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Localization</a:t>
            </a:r>
            <a:endParaRPr lang="en-US" dirty="0"/>
          </a:p>
        </p:txBody>
      </p:sp>
      <p:sp>
        <p:nvSpPr>
          <p:cNvPr id="9" name="TextBox 8"/>
          <p:cNvSpPr txBox="1"/>
          <p:nvPr/>
        </p:nvSpPr>
        <p:spPr>
          <a:xfrm>
            <a:off x="809937" y="1510935"/>
            <a:ext cx="10572125" cy="461665"/>
          </a:xfrm>
          <a:prstGeom prst="rect">
            <a:avLst/>
          </a:prstGeom>
          <a:noFill/>
        </p:spPr>
        <p:txBody>
          <a:bodyPr wrap="none" rtlCol="0">
            <a:spAutoFit/>
          </a:bodyPr>
          <a:lstStyle/>
          <a:p>
            <a:r>
              <a:rPr lang="en-US" sz="2400" dirty="0" smtClean="0"/>
              <a:t>Given a map and sensor data, the robot updates its beliefs about where it is.</a:t>
            </a:r>
            <a:endParaRPr lang="en-US" sz="2400" dirty="0"/>
          </a:p>
        </p:txBody>
      </p:sp>
      <p:sp>
        <p:nvSpPr>
          <p:cNvPr id="10" name="TextBox 9"/>
          <p:cNvSpPr txBox="1"/>
          <p:nvPr/>
        </p:nvSpPr>
        <p:spPr>
          <a:xfrm>
            <a:off x="1060450" y="5550562"/>
            <a:ext cx="10889587" cy="1200329"/>
          </a:xfrm>
          <a:prstGeom prst="rect">
            <a:avLst/>
          </a:prstGeom>
          <a:noFill/>
        </p:spPr>
        <p:txBody>
          <a:bodyPr wrap="square" rtlCol="0">
            <a:spAutoFit/>
          </a:bodyPr>
          <a:lstStyle/>
          <a:p>
            <a:r>
              <a:rPr lang="en-US" sz="2400" dirty="0" smtClean="0"/>
              <a:t>Sensor data with one observation saying there are obstacles to the North, South and West.  The robot moves, and then takes another observation with obstacles to the North and South, and updates its belief state.</a:t>
            </a:r>
            <a:endParaRPr lang="en-US" sz="24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3840" y="2237581"/>
            <a:ext cx="10071100" cy="3048000"/>
          </a:xfrm>
        </p:spPr>
      </p:pic>
    </p:spTree>
    <p:extLst>
      <p:ext uri="{BB962C8B-B14F-4D97-AF65-F5344CB8AC3E}">
        <p14:creationId xmlns:p14="http://schemas.microsoft.com/office/powerpoint/2010/main" val="8305684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mtClean="0">
                <a:ea typeface="ＭＳ Ｐゴシック" pitchFamily="34" charset="-128"/>
              </a:rPr>
              <a:t>Reasoning over Time or Space</a:t>
            </a:r>
          </a:p>
        </p:txBody>
      </p:sp>
      <p:sp>
        <p:nvSpPr>
          <p:cNvPr id="20482" name="Rectangle 3"/>
          <p:cNvSpPr>
            <a:spLocks noGrp="1" noChangeArrowheads="1"/>
          </p:cNvSpPr>
          <p:nvPr>
            <p:ph idx="1"/>
          </p:nvPr>
        </p:nvSpPr>
        <p:spPr>
          <a:xfrm>
            <a:off x="1447800" y="1828800"/>
            <a:ext cx="9220200" cy="4419600"/>
          </a:xfrm>
        </p:spPr>
        <p:txBody>
          <a:bodyPr/>
          <a:lstStyle/>
          <a:p>
            <a:pPr>
              <a:lnSpc>
                <a:spcPct val="90000"/>
              </a:lnSpc>
            </a:pPr>
            <a:r>
              <a:rPr lang="en-US" sz="2800" dirty="0" smtClean="0">
                <a:latin typeface="Calibri"/>
                <a:ea typeface="ＭＳ Ｐゴシック" pitchFamily="34" charset="-128"/>
                <a:cs typeface="Calibri"/>
              </a:rPr>
              <a:t>Often, we want to </a:t>
            </a:r>
            <a:r>
              <a:rPr lang="en-US" sz="2800" dirty="0" smtClean="0">
                <a:solidFill>
                  <a:srgbClr val="CC0000"/>
                </a:solidFill>
                <a:latin typeface="Calibri"/>
                <a:ea typeface="ＭＳ Ｐゴシック" pitchFamily="34" charset="-128"/>
                <a:cs typeface="Calibri"/>
              </a:rPr>
              <a:t>reason about a sequence</a:t>
            </a:r>
            <a:r>
              <a:rPr lang="en-US" sz="2800" dirty="0" smtClean="0">
                <a:latin typeface="Calibri"/>
                <a:ea typeface="ＭＳ Ｐゴシック" pitchFamily="34" charset="-128"/>
                <a:cs typeface="Calibri"/>
              </a:rPr>
              <a:t> of observations</a:t>
            </a:r>
          </a:p>
          <a:p>
            <a:pPr lvl="4">
              <a:lnSpc>
                <a:spcPct val="90000"/>
              </a:lnSpc>
            </a:pPr>
            <a:endParaRPr lang="en-US" sz="600" dirty="0" smtClean="0">
              <a:latin typeface="Calibri"/>
              <a:ea typeface="ＭＳ Ｐゴシック" pitchFamily="34" charset="-128"/>
              <a:cs typeface="Calibri"/>
            </a:endParaRPr>
          </a:p>
          <a:p>
            <a:pPr lvl="1">
              <a:lnSpc>
                <a:spcPct val="90000"/>
              </a:lnSpc>
            </a:pPr>
            <a:r>
              <a:rPr lang="en-US" sz="2400" dirty="0">
                <a:latin typeface="Calibri"/>
                <a:ea typeface="ＭＳ Ｐゴシック" pitchFamily="34" charset="-128"/>
                <a:cs typeface="Calibri"/>
              </a:rPr>
              <a:t>Robot </a:t>
            </a:r>
            <a:r>
              <a:rPr lang="en-US" sz="2400" dirty="0" smtClean="0">
                <a:latin typeface="Calibri"/>
                <a:ea typeface="ＭＳ Ｐゴシック" pitchFamily="34" charset="-128"/>
                <a:cs typeface="Calibri"/>
              </a:rPr>
              <a:t>localization</a:t>
            </a:r>
          </a:p>
          <a:p>
            <a:pPr lvl="1">
              <a:lnSpc>
                <a:spcPct val="90000"/>
              </a:lnSpc>
            </a:pPr>
            <a:r>
              <a:rPr lang="en-US" sz="2400" dirty="0" smtClean="0">
                <a:latin typeface="Calibri"/>
                <a:ea typeface="ＭＳ Ｐゴシック" pitchFamily="34" charset="-128"/>
                <a:cs typeface="Calibri"/>
              </a:rPr>
              <a:t>Speech recognition</a:t>
            </a:r>
            <a:endParaRPr lang="en-US" sz="2400" dirty="0" smtClean="0">
              <a:latin typeface="Calibri"/>
              <a:ea typeface="ＭＳ Ｐゴシック" pitchFamily="34" charset="-128"/>
              <a:cs typeface="Calibri"/>
            </a:endParaRPr>
          </a:p>
          <a:p>
            <a:pPr lvl="1">
              <a:lnSpc>
                <a:spcPct val="90000"/>
              </a:lnSpc>
            </a:pPr>
            <a:r>
              <a:rPr lang="en-US" sz="2400" dirty="0" smtClean="0">
                <a:latin typeface="Calibri"/>
                <a:ea typeface="ＭＳ Ｐゴシック" pitchFamily="34" charset="-128"/>
                <a:cs typeface="Calibri"/>
              </a:rPr>
              <a:t>Medical </a:t>
            </a:r>
            <a:r>
              <a:rPr lang="en-US" sz="2400" dirty="0" smtClean="0">
                <a:latin typeface="Calibri"/>
                <a:ea typeface="ＭＳ Ｐゴシック" pitchFamily="34" charset="-128"/>
                <a:cs typeface="Calibri"/>
              </a:rPr>
              <a:t>monitoring</a:t>
            </a:r>
          </a:p>
          <a:p>
            <a:pPr>
              <a:lnSpc>
                <a:spcPct val="90000"/>
              </a:lnSpc>
            </a:pPr>
            <a:endParaRPr lang="en-US" sz="2800" dirty="0" smtClean="0">
              <a:latin typeface="Calibri"/>
              <a:ea typeface="ＭＳ Ｐゴシック" pitchFamily="34" charset="-128"/>
              <a:cs typeface="Calibri"/>
            </a:endParaRPr>
          </a:p>
          <a:p>
            <a:pPr>
              <a:lnSpc>
                <a:spcPct val="90000"/>
              </a:lnSpc>
            </a:pPr>
            <a:r>
              <a:rPr lang="en-US" sz="2800" dirty="0" smtClean="0">
                <a:latin typeface="Calibri"/>
                <a:ea typeface="ＭＳ Ｐゴシック" pitchFamily="34" charset="-128"/>
                <a:cs typeface="Calibri"/>
              </a:rPr>
              <a:t>Need to introduce time (or space) into our models</a:t>
            </a:r>
          </a:p>
        </p:txBody>
      </p:sp>
    </p:spTree>
    <p:extLst>
      <p:ext uri="{BB962C8B-B14F-4D97-AF65-F5344CB8AC3E}">
        <p14:creationId xmlns:p14="http://schemas.microsoft.com/office/powerpoint/2010/main" val="14527337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ea typeface="ＭＳ Ｐゴシック" pitchFamily="34" charset="-128"/>
              </a:rPr>
              <a:t>Markov Models</a:t>
            </a:r>
          </a:p>
        </p:txBody>
      </p:sp>
      <p:sp>
        <p:nvSpPr>
          <p:cNvPr id="6147" name="Rectangle 3"/>
          <p:cNvSpPr>
            <a:spLocks noGrp="1" noChangeArrowheads="1"/>
          </p:cNvSpPr>
          <p:nvPr>
            <p:ph idx="1"/>
          </p:nvPr>
        </p:nvSpPr>
        <p:spPr>
          <a:xfrm>
            <a:off x="685800" y="1447800"/>
            <a:ext cx="11277600" cy="5029200"/>
          </a:xfrm>
        </p:spPr>
        <p:txBody>
          <a:bodyPr/>
          <a:lstStyle/>
          <a:p>
            <a:pPr lvl="1">
              <a:lnSpc>
                <a:spcPct val="90000"/>
              </a:lnSpc>
            </a:pPr>
            <a:r>
              <a:rPr lang="en-US" sz="2400" dirty="0" smtClean="0">
                <a:ea typeface="ＭＳ Ｐゴシック" pitchFamily="34" charset="-128"/>
              </a:rPr>
              <a:t>Value of X at a given time is called the </a:t>
            </a:r>
            <a:r>
              <a:rPr lang="en-US" sz="2400" dirty="0" smtClean="0">
                <a:solidFill>
                  <a:srgbClr val="CC0000"/>
                </a:solidFill>
                <a:ea typeface="ＭＳ Ｐゴシック" pitchFamily="34" charset="-128"/>
              </a:rPr>
              <a:t>state</a:t>
            </a: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r>
              <a:rPr lang="en-US" sz="2400" dirty="0" smtClean="0">
                <a:ea typeface="ＭＳ Ｐゴシック" pitchFamily="34" charset="-128"/>
              </a:rPr>
              <a:t>Parameters: called </a:t>
            </a:r>
            <a:r>
              <a:rPr lang="en-US" sz="2400" dirty="0" smtClean="0">
                <a:solidFill>
                  <a:srgbClr val="CC0000"/>
                </a:solidFill>
                <a:ea typeface="ＭＳ Ｐゴシック" pitchFamily="34" charset="-128"/>
              </a:rPr>
              <a:t>transition probabilities </a:t>
            </a:r>
            <a:r>
              <a:rPr lang="en-US" sz="2400" dirty="0" smtClean="0">
                <a:ea typeface="ＭＳ Ｐゴシック" pitchFamily="34" charset="-128"/>
              </a:rPr>
              <a:t>or dynamics, specify how the state evolves over time (also, initial state probabilities)</a:t>
            </a:r>
          </a:p>
          <a:p>
            <a:pPr lvl="1">
              <a:lnSpc>
                <a:spcPct val="90000"/>
              </a:lnSpc>
            </a:pPr>
            <a:r>
              <a:rPr lang="en-US" sz="2400" dirty="0" smtClean="0">
                <a:ea typeface="ＭＳ Ｐゴシック" pitchFamily="34" charset="-128"/>
              </a:rPr>
              <a:t>Stationary </a:t>
            </a:r>
            <a:r>
              <a:rPr lang="en-US" sz="2400" dirty="0">
                <a:ea typeface="ＭＳ Ｐゴシック" pitchFamily="34" charset="-128"/>
              </a:rPr>
              <a:t>assumption: </a:t>
            </a:r>
            <a:r>
              <a:rPr lang="en-US" sz="2400" dirty="0" smtClean="0">
                <a:ea typeface="ＭＳ Ｐゴシック" pitchFamily="34" charset="-128"/>
              </a:rPr>
              <a:t>transition probabilities the same at all times</a:t>
            </a:r>
          </a:p>
          <a:p>
            <a:pPr lvl="1">
              <a:lnSpc>
                <a:spcPct val="90000"/>
              </a:lnSpc>
            </a:pPr>
            <a:r>
              <a:rPr lang="en-US" sz="2400" dirty="0" smtClean="0">
                <a:ea typeface="ＭＳ Ｐゴシック" pitchFamily="34" charset="-128"/>
              </a:rPr>
              <a:t>Same as MDP transition model, but no choice of action</a:t>
            </a:r>
          </a:p>
        </p:txBody>
      </p:sp>
      <p:sp>
        <p:nvSpPr>
          <p:cNvPr id="22531" name="Oval 4"/>
          <p:cNvSpPr>
            <a:spLocks noChangeArrowheads="1"/>
          </p:cNvSpPr>
          <p:nvPr/>
        </p:nvSpPr>
        <p:spPr bwMode="auto">
          <a:xfrm>
            <a:off x="8010076" y="25908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48096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4381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38952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7240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2669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352518" y="28575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638476" y="25908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22539" name="AutoShape 12"/>
          <p:cNvCxnSpPr>
            <a:cxnSpLocks noChangeShapeType="1"/>
            <a:stCxn id="22538" idx="6"/>
            <a:endCxn id="22531" idx="2"/>
          </p:cNvCxnSpPr>
          <p:nvPr/>
        </p:nvCxnSpPr>
        <p:spPr bwMode="auto">
          <a:xfrm>
            <a:off x="7181318" y="28575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072138" y="3505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76600" y="3505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88276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Review: Marginal </a:t>
            </a:r>
            <a:r>
              <a:rPr lang="en-US" dirty="0" smtClean="0"/>
              <a:t>Distributions</a:t>
            </a:r>
          </a:p>
        </p:txBody>
      </p:sp>
      <p:sp>
        <p:nvSpPr>
          <p:cNvPr id="12291" name="Rectangle 3"/>
          <p:cNvSpPr>
            <a:spLocks noGrp="1" noChangeArrowheads="1"/>
          </p:cNvSpPr>
          <p:nvPr>
            <p:ph idx="1"/>
          </p:nvPr>
        </p:nvSpPr>
        <p:spPr>
          <a:xfrm>
            <a:off x="861746" y="1452563"/>
            <a:ext cx="7825053" cy="4525962"/>
          </a:xfrm>
        </p:spPr>
        <p:txBody>
          <a:bodyPr/>
          <a:lstStyle/>
          <a:p>
            <a:pPr eaLnBrk="1" hangingPunct="1"/>
            <a:r>
              <a:rPr lang="en-US" sz="2000" dirty="0" smtClean="0"/>
              <a:t>Marginal distributions are sub-tables which eliminate variables </a:t>
            </a:r>
          </a:p>
          <a:p>
            <a:pPr eaLnBrk="1" hangingPunct="1"/>
            <a:r>
              <a:rPr lang="en-US" sz="2000" dirty="0" smtClean="0"/>
              <a:t>Marginalization (summing out): Combine collapsed rows by adding</a:t>
            </a:r>
          </a:p>
        </p:txBody>
      </p:sp>
      <p:graphicFrame>
        <p:nvGraphicFramePr>
          <p:cNvPr id="1012742" name="Group 6"/>
          <p:cNvGraphicFramePr>
            <a:graphicFrameLocks noGrp="1"/>
          </p:cNvGraphicFramePr>
          <p:nvPr>
            <p:extLst>
              <p:ext uri="{D42A27DB-BD31-4B8C-83A1-F6EECF244321}">
                <p14:modId xmlns:p14="http://schemas.microsoft.com/office/powerpoint/2010/main" val="3622299939"/>
              </p:ext>
            </p:extLst>
          </p:nvPr>
        </p:nvGraphicFramePr>
        <p:xfrm>
          <a:off x="343549" y="3300811"/>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6" name="Group 60"/>
          <p:cNvGraphicFramePr>
            <a:graphicFrameLocks noGrp="1"/>
          </p:cNvGraphicFramePr>
          <p:nvPr>
            <p:extLst>
              <p:ext uri="{D42A27DB-BD31-4B8C-83A1-F6EECF244321}">
                <p14:modId xmlns:p14="http://schemas.microsoft.com/office/powerpoint/2010/main" val="3063895498"/>
              </p:ext>
            </p:extLst>
          </p:nvPr>
        </p:nvGraphicFramePr>
        <p:xfrm>
          <a:off x="7148913" y="27197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cold</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0.5</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12797" name="Group 61"/>
          <p:cNvGraphicFramePr>
            <a:graphicFrameLocks noGrp="1"/>
          </p:cNvGraphicFramePr>
          <p:nvPr>
            <p:extLst>
              <p:ext uri="{D42A27DB-BD31-4B8C-83A1-F6EECF244321}">
                <p14:modId xmlns:p14="http://schemas.microsoft.com/office/powerpoint/2010/main" val="3070496924"/>
              </p:ext>
            </p:extLst>
          </p:nvPr>
        </p:nvGraphicFramePr>
        <p:xfrm>
          <a:off x="7148913" y="4548586"/>
          <a:ext cx="1828800" cy="1189038"/>
        </p:xfrm>
        <a:graphic>
          <a:graphicData uri="http://schemas.openxmlformats.org/drawingml/2006/table">
            <a:tbl>
              <a:tblPr/>
              <a:tblGrid>
                <a:gridCol w="914400"/>
                <a:gridCol w="914400"/>
              </a:tblGrid>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0.6</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2817" name="Line 81"/>
          <p:cNvSpPr>
            <a:spLocks noChangeShapeType="1"/>
          </p:cNvSpPr>
          <p:nvPr/>
        </p:nvSpPr>
        <p:spPr bwMode="auto">
          <a:xfrm flipV="1">
            <a:off x="3700875" y="342258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12818" name="Line 82"/>
          <p:cNvSpPr>
            <a:spLocks noChangeShapeType="1"/>
          </p:cNvSpPr>
          <p:nvPr/>
        </p:nvSpPr>
        <p:spPr bwMode="auto">
          <a:xfrm>
            <a:off x="3700875" y="4993329"/>
            <a:ext cx="2743200"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12348" name="Picture 67" descr="txp_fi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51587" y="2842024"/>
            <a:ext cx="11779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6" name="Picture 90"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734213" y="3671826"/>
            <a:ext cx="2433637" cy="566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7" name="Picture 91"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726763" y="2314974"/>
            <a:ext cx="7318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28" name="Picture 9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726275" y="5223516"/>
            <a:ext cx="2462213" cy="59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 name="Picture 68"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25163" y="4143774"/>
            <a:ext cx="8509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12831" name="Picture 95"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864737" y="6110686"/>
            <a:ext cx="5716588" cy="61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7642" y="1144880"/>
            <a:ext cx="2954357" cy="1935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2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27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28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28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27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28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128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12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817" grpId="0" animBg="1"/>
      <p:bldP spid="101281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Joint Distribution of a Markov Model</a:t>
            </a:r>
          </a:p>
        </p:txBody>
      </p:sp>
      <p:sp>
        <p:nvSpPr>
          <p:cNvPr id="6147" name="Rectangle 3"/>
          <p:cNvSpPr>
            <a:spLocks noGrp="1" noChangeArrowheads="1"/>
          </p:cNvSpPr>
          <p:nvPr>
            <p:ph idx="1"/>
          </p:nvPr>
        </p:nvSpPr>
        <p:spPr>
          <a:xfrm>
            <a:off x="914400" y="2514600"/>
            <a:ext cx="10668000" cy="3962400"/>
          </a:xfrm>
        </p:spPr>
        <p:txBody>
          <a:bodyPr>
            <a:normAutofit/>
          </a:bodyPr>
          <a:lstStyle/>
          <a:p>
            <a:pPr lvl="1">
              <a:lnSpc>
                <a:spcPct val="90000"/>
              </a:lnSpc>
            </a:pPr>
            <a:r>
              <a:rPr lang="en-US" sz="2400" dirty="0" smtClean="0">
                <a:ea typeface="ＭＳ Ｐゴシック" pitchFamily="34" charset="-128"/>
              </a:rPr>
              <a:t>Joint distribution:</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a:p>
            <a:pPr lvl="1">
              <a:lnSpc>
                <a:spcPct val="90000"/>
              </a:lnSpc>
            </a:pPr>
            <a:r>
              <a:rPr lang="en-US" sz="2400" dirty="0" smtClean="0">
                <a:ea typeface="ＭＳ Ｐゴシック" pitchFamily="34" charset="-128"/>
              </a:rPr>
              <a:t>More generally:</a:t>
            </a:r>
          </a:p>
          <a:p>
            <a:pPr lvl="1">
              <a:lnSpc>
                <a:spcPct val="90000"/>
              </a:lnSpc>
            </a:pPr>
            <a:endParaRPr lang="en-US" sz="2000" dirty="0" smtClean="0">
              <a:ea typeface="ＭＳ Ｐゴシック" pitchFamily="34" charset="-128"/>
            </a:endParaRPr>
          </a:p>
          <a:p>
            <a:pPr lvl="1">
              <a:lnSpc>
                <a:spcPct val="90000"/>
              </a:lnSpc>
            </a:pPr>
            <a:endParaRPr lang="en-US" sz="2400" dirty="0" smtClean="0">
              <a:ea typeface="ＭＳ Ｐゴシック" pitchFamily="34" charset="-128"/>
            </a:endParaRPr>
          </a:p>
          <a:p>
            <a:pPr lvl="1">
              <a:lnSpc>
                <a:spcPct val="90000"/>
              </a:lnSpc>
            </a:pPr>
            <a:endParaRPr lang="en-US" sz="400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2" name="Picture 1"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5629358" y="1981200"/>
            <a:ext cx="1728179" cy="36004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158"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876758" y="1981200"/>
            <a:ext cx="1009117"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3346" y="3082269"/>
            <a:ext cx="8480854" cy="346731"/>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0592" y="3962400"/>
            <a:ext cx="9033208" cy="1447800"/>
          </a:xfrm>
          <a:prstGeom prst="rect">
            <a:avLst/>
          </a:prstGeom>
        </p:spPr>
      </p:pic>
    </p:spTree>
    <p:extLst>
      <p:ext uri="{BB962C8B-B14F-4D97-AF65-F5344CB8AC3E}">
        <p14:creationId xmlns:p14="http://schemas.microsoft.com/office/powerpoint/2010/main" val="164195708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3538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a:t>
            </a: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and</a:t>
            </a: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results in the expression posited on the previous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952" y="6014788"/>
            <a:ext cx="8480854" cy="346731"/>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0" y="2247900"/>
            <a:ext cx="1860550" cy="25999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048000"/>
            <a:ext cx="10058400" cy="341432"/>
          </a:xfrm>
          <a:prstGeom prst="rect">
            <a:avLst/>
          </a:prstGeom>
        </p:spPr>
      </p:pic>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4191000"/>
            <a:ext cx="2699611" cy="349250"/>
          </a:xfrm>
          <a:prstGeom prst="rect">
            <a:avLst/>
          </a:prstGeom>
        </p:spPr>
      </p:pic>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600" y="4191000"/>
            <a:ext cx="2057400" cy="338328"/>
          </a:xfrm>
          <a:prstGeom prst="rect">
            <a:avLst/>
          </a:prstGeom>
        </p:spPr>
      </p:pic>
    </p:spTree>
    <p:extLst>
      <p:ext uri="{BB962C8B-B14F-4D97-AF65-F5344CB8AC3E}">
        <p14:creationId xmlns:p14="http://schemas.microsoft.com/office/powerpoint/2010/main" val="91254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dirty="0" smtClean="0">
                <a:ea typeface="ＭＳ Ｐゴシック" pitchFamily="34" charset="-128"/>
              </a:rPr>
              <a:t>Chain Rule and Markov Models</a:t>
            </a:r>
          </a:p>
        </p:txBody>
      </p:sp>
      <p:sp>
        <p:nvSpPr>
          <p:cNvPr id="6147" name="Rectangle 3"/>
          <p:cNvSpPr>
            <a:spLocks noGrp="1" noChangeArrowheads="1"/>
          </p:cNvSpPr>
          <p:nvPr>
            <p:ph idx="1"/>
          </p:nvPr>
        </p:nvSpPr>
        <p:spPr>
          <a:xfrm>
            <a:off x="228600" y="2133600"/>
            <a:ext cx="11582400" cy="4343400"/>
          </a:xfrm>
        </p:spPr>
        <p:txBody>
          <a:bodyPr/>
          <a:lstStyle/>
          <a:p>
            <a:pPr>
              <a:lnSpc>
                <a:spcPct val="90000"/>
              </a:lnSpc>
            </a:pPr>
            <a:r>
              <a:rPr lang="en-US" sz="2400" dirty="0" smtClean="0">
                <a:ea typeface="ＭＳ Ｐゴシック" pitchFamily="34" charset="-128"/>
              </a:rPr>
              <a:t>From the chain rule, every joint distribution over                                         can be written as:</a:t>
            </a:r>
          </a:p>
          <a:p>
            <a:pPr>
              <a:lnSpc>
                <a:spcPct val="90000"/>
              </a:lnSpc>
            </a:pPr>
            <a:endParaRPr lang="en-US" sz="2400" dirty="0">
              <a:ea typeface="ＭＳ Ｐゴシック" pitchFamily="34" charset="-128"/>
            </a:endParaRPr>
          </a:p>
          <a:p>
            <a:pPr>
              <a:lnSpc>
                <a:spcPct val="90000"/>
              </a:lnSpc>
            </a:pPr>
            <a:endParaRPr lang="en-US" sz="2400" dirty="0" smtClean="0">
              <a:ea typeface="ＭＳ Ｐゴシック" pitchFamily="34" charset="-128"/>
            </a:endParaRPr>
          </a:p>
          <a:p>
            <a:pPr>
              <a:lnSpc>
                <a:spcPct val="90000"/>
              </a:lnSpc>
            </a:pPr>
            <a:endParaRPr lang="en-US" sz="2400" dirty="0">
              <a:ea typeface="ＭＳ Ｐゴシック" pitchFamily="34" charset="-128"/>
            </a:endParaRPr>
          </a:p>
          <a:p>
            <a:pPr>
              <a:lnSpc>
                <a:spcPct val="90000"/>
              </a:lnSpc>
            </a:pPr>
            <a:r>
              <a:rPr lang="en-US" sz="2400" dirty="0" smtClean="0">
                <a:ea typeface="ＭＳ Ｐゴシック" pitchFamily="34" charset="-128"/>
              </a:rPr>
              <a:t>Assuming that for all </a:t>
            </a:r>
            <a:r>
              <a:rPr lang="en-US" sz="2400" i="1" dirty="0" smtClean="0">
                <a:ea typeface="ＭＳ Ｐゴシック" pitchFamily="34" charset="-128"/>
              </a:rPr>
              <a:t>t</a:t>
            </a:r>
            <a:r>
              <a:rPr lang="en-US" sz="2400" dirty="0" smtClean="0">
                <a:ea typeface="ＭＳ Ｐゴシック" pitchFamily="34" charset="-128"/>
              </a:rPr>
              <a:t>: </a:t>
            </a:r>
          </a:p>
          <a:p>
            <a:pPr>
              <a:lnSpc>
                <a:spcPct val="90000"/>
              </a:lnSpc>
            </a:pPr>
            <a:endParaRPr lang="en-US" sz="2400" dirty="0" smtClean="0">
              <a:ea typeface="ＭＳ Ｐゴシック" pitchFamily="34" charset="-128"/>
            </a:endParaRPr>
          </a:p>
          <a:p>
            <a:pPr>
              <a:lnSpc>
                <a:spcPct val="90000"/>
              </a:lnSpc>
            </a:pPr>
            <a:endParaRPr lang="en-US" sz="2400" dirty="0" smtClean="0">
              <a:ea typeface="ＭＳ Ｐゴシック" pitchFamily="34" charset="-128"/>
            </a:endParaRPr>
          </a:p>
          <a:p>
            <a:pPr marL="0" indent="0">
              <a:lnSpc>
                <a:spcPct val="90000"/>
              </a:lnSpc>
              <a:buNone/>
            </a:pPr>
            <a:r>
              <a:rPr lang="en-US" sz="2400" dirty="0">
                <a:ea typeface="ＭＳ Ｐゴシック" pitchFamily="34" charset="-128"/>
              </a:rPr>
              <a:t> </a:t>
            </a:r>
            <a:r>
              <a:rPr lang="en-US" sz="2400" dirty="0" smtClean="0">
                <a:ea typeface="ＭＳ Ｐゴシック" pitchFamily="34" charset="-128"/>
              </a:rPr>
              <a:t>   gives us the expression posited on the earlier slide: </a:t>
            </a:r>
          </a:p>
          <a:p>
            <a:pPr lvl="1">
              <a:lnSpc>
                <a:spcPct val="90000"/>
              </a:lnSpc>
            </a:pPr>
            <a:endParaRPr lang="en-US" sz="2400" dirty="0">
              <a:ea typeface="ＭＳ Ｐゴシック" pitchFamily="34" charset="-128"/>
            </a:endParaRPr>
          </a:p>
          <a:p>
            <a:pPr lvl="1">
              <a:lnSpc>
                <a:spcPct val="90000"/>
              </a:lnSpc>
            </a:pPr>
            <a:endParaRPr lang="en-US" sz="1050" dirty="0" smtClean="0">
              <a:ea typeface="ＭＳ Ｐゴシック" pitchFamily="34" charset="-128"/>
            </a:endParaRPr>
          </a:p>
        </p:txBody>
      </p:sp>
      <p:sp>
        <p:nvSpPr>
          <p:cNvPr id="22531" name="Oval 4"/>
          <p:cNvSpPr>
            <a:spLocks noChangeArrowheads="1"/>
          </p:cNvSpPr>
          <p:nvPr/>
        </p:nvSpPr>
        <p:spPr bwMode="auto">
          <a:xfrm>
            <a:off x="8010076" y="3505200"/>
            <a:ext cx="542842" cy="533400"/>
          </a:xfrm>
          <a:prstGeom prst="ellipse">
            <a:avLst/>
          </a:prstGeom>
          <a:solidFill>
            <a:schemeClr val="bg1"/>
          </a:solidFill>
          <a:ln w="28575">
            <a:solidFill>
              <a:schemeClr val="bg1"/>
            </a:solidFill>
            <a:round/>
            <a:headEnd/>
            <a:tailEnd/>
          </a:ln>
        </p:spPr>
        <p:txBody>
          <a:bodyPr wrap="none" anchor="ctr"/>
          <a:lstStyle/>
          <a:p>
            <a:pPr algn="ctr"/>
            <a:endParaRPr lang="en-US" sz="2400" baseline="-25000">
              <a:latin typeface="Times New Roman" pitchFamily="18" charset="0"/>
              <a:cs typeface="Times New Roman" pitchFamily="18" charset="0"/>
            </a:endParaRPr>
          </a:p>
        </p:txBody>
      </p:sp>
      <p:sp>
        <p:nvSpPr>
          <p:cNvPr id="22532" name="Oval 5"/>
          <p:cNvSpPr>
            <a:spLocks noChangeArrowheads="1"/>
          </p:cNvSpPr>
          <p:nvPr/>
        </p:nvSpPr>
        <p:spPr bwMode="auto">
          <a:xfrm>
            <a:off x="50197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2</a:t>
            </a:r>
          </a:p>
        </p:txBody>
      </p:sp>
      <p:cxnSp>
        <p:nvCxnSpPr>
          <p:cNvPr id="22533" name="AutoShape 6"/>
          <p:cNvCxnSpPr>
            <a:cxnSpLocks noChangeShapeType="1"/>
            <a:stCxn id="22534" idx="6"/>
            <a:endCxn id="22532" idx="2"/>
          </p:cNvCxnSpPr>
          <p:nvPr/>
        </p:nvCxnSpPr>
        <p:spPr bwMode="auto">
          <a:xfrm>
            <a:off x="46482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4" name="Oval 7"/>
          <p:cNvSpPr>
            <a:spLocks noChangeArrowheads="1"/>
          </p:cNvSpPr>
          <p:nvPr/>
        </p:nvSpPr>
        <p:spPr bwMode="auto">
          <a:xfrm>
            <a:off x="41053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1</a:t>
            </a:r>
          </a:p>
        </p:txBody>
      </p:sp>
      <p:sp>
        <p:nvSpPr>
          <p:cNvPr id="22535" name="Oval 8"/>
          <p:cNvSpPr>
            <a:spLocks noChangeArrowheads="1"/>
          </p:cNvSpPr>
          <p:nvPr/>
        </p:nvSpPr>
        <p:spPr bwMode="auto">
          <a:xfrm>
            <a:off x="59341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3</a:t>
            </a:r>
          </a:p>
        </p:txBody>
      </p:sp>
      <p:cxnSp>
        <p:nvCxnSpPr>
          <p:cNvPr id="22536" name="AutoShape 9"/>
          <p:cNvCxnSpPr>
            <a:cxnSpLocks noChangeShapeType="1"/>
            <a:stCxn id="22535" idx="6"/>
            <a:endCxn id="22538" idx="2"/>
          </p:cNvCxnSpPr>
          <p:nvPr/>
        </p:nvCxnSpPr>
        <p:spPr bwMode="auto">
          <a:xfrm>
            <a:off x="64770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2537" name="AutoShape 10"/>
          <p:cNvCxnSpPr>
            <a:cxnSpLocks noChangeShapeType="1"/>
            <a:stCxn id="22532" idx="6"/>
            <a:endCxn id="22535" idx="2"/>
          </p:cNvCxnSpPr>
          <p:nvPr/>
        </p:nvCxnSpPr>
        <p:spPr bwMode="auto">
          <a:xfrm>
            <a:off x="5562600" y="1562100"/>
            <a:ext cx="371558" cy="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538" name="Oval 11"/>
          <p:cNvSpPr>
            <a:spLocks noChangeArrowheads="1"/>
          </p:cNvSpPr>
          <p:nvPr/>
        </p:nvSpPr>
        <p:spPr bwMode="auto">
          <a:xfrm>
            <a:off x="6848558" y="1295400"/>
            <a:ext cx="542842"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X</a:t>
            </a:r>
            <a:r>
              <a:rPr lang="en-US" sz="2400" baseline="-25000">
                <a:latin typeface="Times New Roman" pitchFamily="18" charset="0"/>
                <a:cs typeface="Times New Roman" pitchFamily="18" charset="0"/>
              </a:rPr>
              <a:t>4</a:t>
            </a:r>
          </a:p>
        </p:txBody>
      </p:sp>
      <p:cxnSp>
        <p:nvCxnSpPr>
          <p:cNvPr id="17" name="AutoShape 12"/>
          <p:cNvCxnSpPr>
            <a:cxnSpLocks noChangeShapeType="1"/>
          </p:cNvCxnSpPr>
          <p:nvPr/>
        </p:nvCxnSpPr>
        <p:spPr bwMode="auto">
          <a:xfrm>
            <a:off x="7404100" y="1574800"/>
            <a:ext cx="828758" cy="0"/>
          </a:xfrm>
          <a:prstGeom prst="straightConnector1">
            <a:avLst/>
          </a:prstGeom>
          <a:noFill/>
          <a:ln w="28575">
            <a:solidFill>
              <a:schemeClr val="tx1"/>
            </a:solidFill>
            <a:prstDash val="dash"/>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343400"/>
            <a:ext cx="3888946" cy="349250"/>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486400"/>
            <a:ext cx="6781800" cy="103652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2743200"/>
            <a:ext cx="8032750" cy="96393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975" y="2209800"/>
            <a:ext cx="2435225" cy="330200"/>
          </a:xfrm>
          <a:prstGeom prst="rect">
            <a:avLst/>
          </a:prstGeom>
        </p:spPr>
      </p:pic>
    </p:spTree>
    <p:extLst>
      <p:ext uri="{BB962C8B-B14F-4D97-AF65-F5344CB8AC3E}">
        <p14:creationId xmlns:p14="http://schemas.microsoft.com/office/powerpoint/2010/main" val="9572884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Markov Models for </a:t>
            </a:r>
            <a:r>
              <a:rPr lang="en-US" dirty="0" smtClean="0"/>
              <a:t>Natural Language Processing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798312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9560" y="319119"/>
            <a:ext cx="8228558" cy="5925350"/>
          </a:xfrm>
        </p:spPr>
      </p:pic>
      <p:sp>
        <p:nvSpPr>
          <p:cNvPr id="5" name="Rectangle 4"/>
          <p:cNvSpPr/>
          <p:nvPr/>
        </p:nvSpPr>
        <p:spPr>
          <a:xfrm>
            <a:off x="3251969" y="6273699"/>
            <a:ext cx="5000728" cy="369332"/>
          </a:xfrm>
          <a:prstGeom prst="rect">
            <a:avLst/>
          </a:prstGeom>
        </p:spPr>
        <p:txBody>
          <a:bodyPr wrap="none">
            <a:spAutoFit/>
          </a:bodyPr>
          <a:lstStyle/>
          <a:p>
            <a:r>
              <a:rPr lang="en-US" dirty="0">
                <a:hlinkClick r:id="rId4"/>
              </a:rPr>
              <a:t>https://</a:t>
            </a:r>
            <a:r>
              <a:rPr lang="en-US" dirty="0" err="1">
                <a:hlinkClick r:id="rId4"/>
              </a:rPr>
              <a:t>www.youtube.com</a:t>
            </a:r>
            <a:r>
              <a:rPr lang="en-US" dirty="0">
                <a:hlinkClick r:id="rId4"/>
              </a:rPr>
              <a:t>/</a:t>
            </a:r>
            <a:r>
              <a:rPr lang="en-US" dirty="0" err="1">
                <a:hlinkClick r:id="rId4"/>
              </a:rPr>
              <a:t>watch?v</a:t>
            </a:r>
            <a:r>
              <a:rPr lang="en-US" dirty="0">
                <a:hlinkClick r:id="rId4"/>
              </a:rPr>
              <a:t>=M8MJFrdfGe0</a:t>
            </a:r>
            <a:endParaRPr lang="en-US" dirty="0"/>
          </a:p>
        </p:txBody>
      </p:sp>
    </p:spTree>
    <p:extLst>
      <p:ext uri="{BB962C8B-B14F-4D97-AF65-F5344CB8AC3E}">
        <p14:creationId xmlns:p14="http://schemas.microsoft.com/office/powerpoint/2010/main" val="3387605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Language Models</a:t>
            </a:r>
          </a:p>
        </p:txBody>
      </p:sp>
      <p:sp>
        <p:nvSpPr>
          <p:cNvPr id="3" name="Content Placeholder 2"/>
          <p:cNvSpPr>
            <a:spLocks noGrp="1"/>
          </p:cNvSpPr>
          <p:nvPr>
            <p:ph idx="1"/>
          </p:nvPr>
        </p:nvSpPr>
        <p:spPr>
          <a:xfrm>
            <a:off x="815132" y="1803400"/>
            <a:ext cx="11379200" cy="5054600"/>
          </a:xfrm>
        </p:spPr>
        <p:txBody>
          <a:bodyPr>
            <a:normAutofit fontScale="92500" lnSpcReduction="20000"/>
          </a:bodyPr>
          <a:lstStyle/>
          <a:p>
            <a:r>
              <a:rPr lang="en-US" sz="3733" dirty="0" smtClean="0"/>
              <a:t>One goal</a:t>
            </a:r>
            <a:r>
              <a:rPr lang="en-US" sz="3733" dirty="0"/>
              <a:t>: assign a probability to a </a:t>
            </a:r>
            <a:r>
              <a:rPr lang="en-US" sz="3733" dirty="0" smtClean="0"/>
              <a:t>sentence</a:t>
            </a:r>
          </a:p>
          <a:p>
            <a:endParaRPr lang="en-US" sz="3733" dirty="0" smtClean="0"/>
          </a:p>
          <a:p>
            <a:pPr lvl="1"/>
            <a:r>
              <a:rPr lang="en-US" sz="3800" dirty="0" smtClean="0"/>
              <a:t>Autocomplete for </a:t>
            </a:r>
            <a:r>
              <a:rPr lang="en-US" sz="3800" dirty="0" smtClean="0"/>
              <a:t>texting</a:t>
            </a:r>
            <a:endParaRPr lang="en-US" sz="4200" dirty="0" smtClean="0"/>
          </a:p>
          <a:p>
            <a:pPr lvl="1"/>
            <a:r>
              <a:rPr lang="en-US" sz="3800" dirty="0" smtClean="0"/>
              <a:t>Machine </a:t>
            </a:r>
            <a:r>
              <a:rPr lang="en-US" sz="3800" dirty="0" smtClean="0"/>
              <a:t>Translation</a:t>
            </a:r>
            <a:endParaRPr lang="en-US" sz="4200" dirty="0" smtClean="0"/>
          </a:p>
          <a:p>
            <a:pPr lvl="1"/>
            <a:r>
              <a:rPr lang="en-US" sz="3800" dirty="0" smtClean="0"/>
              <a:t>Spelling Correction</a:t>
            </a:r>
          </a:p>
          <a:p>
            <a:pPr lvl="1"/>
            <a:r>
              <a:rPr lang="en-US" sz="3800" dirty="0" smtClean="0"/>
              <a:t>Speech </a:t>
            </a:r>
            <a:r>
              <a:rPr lang="en-US" sz="3800" dirty="0"/>
              <a:t>Recognition</a:t>
            </a:r>
          </a:p>
          <a:p>
            <a:pPr lvl="1"/>
            <a:endParaRPr lang="en-US" sz="3267" dirty="0" smtClean="0"/>
          </a:p>
          <a:p>
            <a:r>
              <a:rPr lang="en-US" sz="4200" dirty="0" smtClean="0"/>
              <a:t>Other Natural Language Generation tasks: summarization</a:t>
            </a:r>
            <a:r>
              <a:rPr lang="en-US" sz="4200" dirty="0"/>
              <a:t>, question-answering, </a:t>
            </a:r>
            <a:r>
              <a:rPr lang="en-US" sz="4200" dirty="0" smtClean="0"/>
              <a:t>dialog systems</a:t>
            </a:r>
            <a:endParaRPr lang="en-US" sz="3667" dirty="0"/>
          </a:p>
        </p:txBody>
      </p:sp>
    </p:spTree>
    <p:extLst>
      <p:ext uri="{BB962C8B-B14F-4D97-AF65-F5344CB8AC3E}">
        <p14:creationId xmlns:p14="http://schemas.microsoft.com/office/powerpoint/2010/main" val="1132337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a:t>
            </a:r>
            <a:r>
              <a:rPr lang="en-US" sz="3733" dirty="0" smtClean="0">
                <a:latin typeface="Calibri" charset="0"/>
              </a:rPr>
              <a:t>words</a:t>
            </a:r>
            <a:endParaRPr lang="en-US" sz="3733" dirty="0">
              <a:latin typeface="Calibri" charset="0"/>
            </a:endParaRPr>
          </a:p>
          <a:p>
            <a:pPr lvl="1" eaLnBrk="1" hangingPunct="1">
              <a:buNone/>
            </a:pPr>
            <a:r>
              <a:rPr lang="en-US" sz="3733" dirty="0" smtClean="0">
                <a:latin typeface="Calibri" charset="0"/>
              </a:rPr>
              <a:t>     </a:t>
            </a:r>
            <a:r>
              <a:rPr lang="en-US" dirty="0" smtClean="0">
                <a:latin typeface="Calibri" charset="0"/>
              </a:rPr>
              <a:t> </a:t>
            </a:r>
          </a:p>
          <a:p>
            <a:pPr eaLnBrk="1" hangingPunct="1"/>
            <a:r>
              <a:rPr lang="en-US" sz="3733" dirty="0" smtClean="0">
                <a:latin typeface="Calibri" charset="0"/>
              </a:rPr>
              <a:t>Related </a:t>
            </a:r>
            <a:r>
              <a:rPr lang="en-US" sz="3733" dirty="0">
                <a:latin typeface="Calibri" charset="0"/>
              </a:rPr>
              <a:t>task: probability of an upcoming </a:t>
            </a:r>
            <a:r>
              <a:rPr lang="en-US" sz="3733" dirty="0" smtClean="0">
                <a:latin typeface="Calibri" charset="0"/>
              </a:rPr>
              <a:t>word</a:t>
            </a:r>
            <a:endParaRPr lang="en-US" sz="3733" dirty="0">
              <a:latin typeface="Calibri" charset="0"/>
            </a:endParaRPr>
          </a:p>
          <a:p>
            <a:pPr lvl="1" eaLnBrk="1" hangingPunct="1">
              <a:buNone/>
            </a:pPr>
            <a:r>
              <a:rPr lang="en-US" dirty="0" smtClean="0">
                <a:latin typeface="Calibri" charset="0"/>
              </a:rPr>
              <a:t> </a:t>
            </a:r>
            <a:endParaRPr lang="en-US" dirty="0">
              <a:latin typeface="Calibri" charset="0"/>
            </a:endParaRPr>
          </a:p>
          <a:p>
            <a:pPr eaLnBrk="1" hangingPunct="1"/>
            <a:r>
              <a:rPr lang="en-US" sz="3733" dirty="0">
                <a:latin typeface="Calibri" charset="0"/>
              </a:rPr>
              <a:t>A model that computes either of </a:t>
            </a:r>
            <a:r>
              <a:rPr lang="en-US" sz="3733" dirty="0" smtClean="0">
                <a:latin typeface="Calibri" charset="0"/>
              </a:rPr>
              <a:t>these</a:t>
            </a:r>
            <a:endParaRPr lang="en-US" sz="3733" dirty="0">
              <a:latin typeface="Calibri" charset="0"/>
            </a:endParaRPr>
          </a:p>
          <a:p>
            <a:pPr lvl="1" eaLnBrk="1" hangingPunct="1">
              <a:buNone/>
            </a:pPr>
            <a:r>
              <a:rPr lang="en-US" dirty="0" smtClean="0">
                <a:latin typeface="Calibri" charset="0"/>
              </a:rPr>
              <a:t>           </a:t>
            </a:r>
            <a:endParaRPr lang="en-US" sz="3200" dirty="0" smtClean="0">
              <a:latin typeface="Calibri" charset="0"/>
            </a:endParaRPr>
          </a:p>
          <a:p>
            <a:pPr eaLnBrk="1" hangingPunct="1"/>
            <a:r>
              <a:rPr lang="en-US" sz="3200" dirty="0" smtClean="0">
                <a:latin typeface="Calibri" charset="0"/>
              </a:rPr>
              <a:t>Better</a:t>
            </a:r>
            <a:r>
              <a:rPr lang="en-US" sz="3200" dirty="0">
                <a:latin typeface="Calibri" charset="0"/>
              </a:rPr>
              <a:t>: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145562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Probabilistic Language Modeling</a:t>
            </a:r>
          </a:p>
        </p:txBody>
      </p:sp>
      <p:sp>
        <p:nvSpPr>
          <p:cNvPr id="63491" name="Rectangle 3"/>
          <p:cNvSpPr>
            <a:spLocks noGrp="1" noChangeArrowheads="1"/>
          </p:cNvSpPr>
          <p:nvPr>
            <p:ph idx="1"/>
          </p:nvPr>
        </p:nvSpPr>
        <p:spPr>
          <a:xfrm>
            <a:off x="406400" y="1701800"/>
            <a:ext cx="11379200" cy="4445000"/>
          </a:xfrm>
        </p:spPr>
        <p:txBody>
          <a:bodyPr/>
          <a:lstStyle/>
          <a:p>
            <a:pPr eaLnBrk="1" hangingPunct="1"/>
            <a:r>
              <a:rPr lang="en-US" sz="3733" dirty="0">
                <a:latin typeface="Calibri" charset="0"/>
              </a:rPr>
              <a:t>Goal: compute the probability of a sentence or sequence of </a:t>
            </a:r>
            <a:r>
              <a:rPr lang="en-US" sz="3733" dirty="0" smtClean="0">
                <a:latin typeface="Calibri" charset="0"/>
              </a:rPr>
              <a:t>words</a:t>
            </a:r>
            <a:endParaRPr lang="en-US" sz="3733" dirty="0">
              <a:latin typeface="Calibri" charset="0"/>
            </a:endParaRPr>
          </a:p>
          <a:p>
            <a:pPr lvl="1" eaLnBrk="1" hangingPunct="1">
              <a:buNone/>
            </a:pPr>
            <a:r>
              <a:rPr lang="en-US" sz="3733" dirty="0">
                <a:latin typeface="Calibri" charset="0"/>
              </a:rPr>
              <a:t>     </a:t>
            </a:r>
            <a:r>
              <a:rPr lang="en-US" dirty="0">
                <a:latin typeface="Calibri" charset="0"/>
              </a:rPr>
              <a:t>P(W) = P(w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,w</a:t>
            </a:r>
            <a:r>
              <a:rPr lang="en-US" baseline="-25000" dirty="0">
                <a:latin typeface="Calibri" charset="0"/>
              </a:rPr>
              <a:t>5</a:t>
            </a:r>
            <a:r>
              <a:rPr lang="en-US" dirty="0">
                <a:latin typeface="Calibri" charset="0"/>
              </a:rPr>
              <a:t>…</a:t>
            </a:r>
            <a:r>
              <a:rPr lang="en-US" dirty="0" err="1">
                <a:latin typeface="Calibri" charset="0"/>
              </a:rPr>
              <a:t>w</a:t>
            </a:r>
            <a:r>
              <a:rPr lang="en-US" baseline="-25000" dirty="0" err="1">
                <a:latin typeface="Calibri" charset="0"/>
              </a:rPr>
              <a:t>n</a:t>
            </a:r>
            <a:r>
              <a:rPr lang="en-US" dirty="0">
                <a:latin typeface="Calibri" charset="0"/>
              </a:rPr>
              <a:t>)</a:t>
            </a:r>
          </a:p>
          <a:p>
            <a:pPr eaLnBrk="1" hangingPunct="1"/>
            <a:r>
              <a:rPr lang="en-US" sz="3733" dirty="0">
                <a:latin typeface="Calibri" charset="0"/>
              </a:rPr>
              <a:t>Related task: probability of an upcoming </a:t>
            </a:r>
            <a:r>
              <a:rPr lang="en-US" sz="3733" dirty="0" smtClean="0">
                <a:latin typeface="Calibri" charset="0"/>
              </a:rPr>
              <a:t>word</a:t>
            </a:r>
            <a:endParaRPr lang="en-US" sz="3733" dirty="0">
              <a:latin typeface="Calibri" charset="0"/>
            </a:endParaRPr>
          </a:p>
          <a:p>
            <a:pPr lvl="1" eaLnBrk="1" hangingPunct="1">
              <a:buNone/>
            </a:pPr>
            <a:r>
              <a:rPr lang="en-US" dirty="0">
                <a:latin typeface="Calibri" charset="0"/>
              </a:rPr>
              <a:t>      P(w</a:t>
            </a:r>
            <a:r>
              <a:rPr lang="en-US" baseline="-25000" dirty="0">
                <a:latin typeface="Calibri" charset="0"/>
              </a:rPr>
              <a:t>5</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3</a:t>
            </a:r>
            <a:r>
              <a:rPr lang="en-US" dirty="0">
                <a:latin typeface="Calibri" charset="0"/>
              </a:rPr>
              <a:t>,w</a:t>
            </a:r>
            <a:r>
              <a:rPr lang="en-US" baseline="-25000" dirty="0">
                <a:latin typeface="Calibri" charset="0"/>
              </a:rPr>
              <a:t>4</a:t>
            </a:r>
            <a:r>
              <a:rPr lang="en-US" dirty="0">
                <a:latin typeface="Calibri" charset="0"/>
              </a:rPr>
              <a:t>)</a:t>
            </a:r>
          </a:p>
          <a:p>
            <a:pPr eaLnBrk="1" hangingPunct="1"/>
            <a:r>
              <a:rPr lang="en-US" sz="3733" dirty="0">
                <a:latin typeface="Calibri" charset="0"/>
              </a:rPr>
              <a:t>A model that computes either of </a:t>
            </a:r>
            <a:r>
              <a:rPr lang="en-US" sz="3733" dirty="0" smtClean="0">
                <a:latin typeface="Calibri" charset="0"/>
              </a:rPr>
              <a:t>these</a:t>
            </a:r>
            <a:endParaRPr lang="en-US" sz="3733" dirty="0">
              <a:latin typeface="Calibri" charset="0"/>
            </a:endParaRPr>
          </a:p>
          <a:p>
            <a:pPr lvl="1" eaLnBrk="1" hangingPunct="1">
              <a:buNone/>
            </a:pPr>
            <a:r>
              <a:rPr lang="en-US" dirty="0">
                <a:latin typeface="Calibri" charset="0"/>
              </a:rPr>
              <a:t>          P(W)     or     P(w</a:t>
            </a:r>
            <a:r>
              <a:rPr lang="en-US" baseline="-25000" dirty="0">
                <a:latin typeface="Calibri" charset="0"/>
              </a:rPr>
              <a:t>n</a:t>
            </a:r>
            <a:r>
              <a:rPr lang="en-US" dirty="0">
                <a:latin typeface="Calibri" charset="0"/>
              </a:rPr>
              <a:t>|w</a:t>
            </a:r>
            <a:r>
              <a:rPr lang="en-US" baseline="-25000" dirty="0">
                <a:latin typeface="Calibri" charset="0"/>
              </a:rPr>
              <a:t>1</a:t>
            </a:r>
            <a:r>
              <a:rPr lang="en-US" dirty="0">
                <a:latin typeface="Calibri" charset="0"/>
              </a:rPr>
              <a:t>,w</a:t>
            </a:r>
            <a:r>
              <a:rPr lang="en-US" baseline="-25000" dirty="0">
                <a:latin typeface="Calibri" charset="0"/>
              </a:rPr>
              <a:t>2</a:t>
            </a:r>
            <a:r>
              <a:rPr lang="en-US" dirty="0">
                <a:latin typeface="Calibri" charset="0"/>
              </a:rPr>
              <a:t>…w</a:t>
            </a:r>
            <a:r>
              <a:rPr lang="en-US" baseline="-25000" dirty="0">
                <a:latin typeface="Calibri" charset="0"/>
              </a:rPr>
              <a:t>n-1</a:t>
            </a:r>
            <a:r>
              <a:rPr lang="en-US" dirty="0" smtClean="0">
                <a:latin typeface="Calibri" charset="0"/>
              </a:rPr>
              <a:t>)         </a:t>
            </a:r>
            <a:r>
              <a:rPr lang="en-US" sz="3200" dirty="0">
                <a:latin typeface="Calibri" charset="0"/>
              </a:rPr>
              <a:t> is called a </a:t>
            </a:r>
            <a:r>
              <a:rPr lang="en-US" sz="3200" b="1" dirty="0">
                <a:solidFill>
                  <a:srgbClr val="A50021"/>
                </a:solidFill>
                <a:latin typeface="Calibri" charset="0"/>
              </a:rPr>
              <a:t>language model</a:t>
            </a:r>
            <a:r>
              <a:rPr lang="en-US" sz="3200" dirty="0">
                <a:latin typeface="Calibri" charset="0"/>
              </a:rPr>
              <a:t>.</a:t>
            </a:r>
          </a:p>
          <a:p>
            <a:pPr eaLnBrk="1" hangingPunct="1"/>
            <a:r>
              <a:rPr lang="en-US" sz="3200" dirty="0">
                <a:latin typeface="Calibri" charset="0"/>
              </a:rPr>
              <a:t>Better: </a:t>
            </a:r>
            <a:r>
              <a:rPr lang="en-US" sz="3200" b="1" dirty="0">
                <a:solidFill>
                  <a:srgbClr val="CC0033"/>
                </a:solidFill>
                <a:latin typeface="Calibri" charset="0"/>
              </a:rPr>
              <a:t>the grammar       </a:t>
            </a:r>
            <a:r>
              <a:rPr lang="en-US" sz="3200" dirty="0">
                <a:latin typeface="Calibri" charset="0"/>
              </a:rPr>
              <a:t>But </a:t>
            </a:r>
            <a:r>
              <a:rPr lang="en-US" sz="3200" b="1" dirty="0">
                <a:solidFill>
                  <a:srgbClr val="CC0033"/>
                </a:solidFill>
                <a:latin typeface="Calibri" charset="0"/>
              </a:rPr>
              <a:t>language model </a:t>
            </a:r>
            <a:r>
              <a:rPr lang="en-US" sz="3200" dirty="0">
                <a:latin typeface="Calibri" charset="0"/>
              </a:rPr>
              <a:t>or </a:t>
            </a:r>
            <a:r>
              <a:rPr lang="en-US" sz="3200" b="1" dirty="0">
                <a:solidFill>
                  <a:srgbClr val="CC0033"/>
                </a:solidFill>
                <a:latin typeface="Calibri" charset="0"/>
              </a:rPr>
              <a:t>LM </a:t>
            </a:r>
            <a:r>
              <a:rPr lang="en-US" sz="3200" dirty="0">
                <a:latin typeface="Calibri" charset="0"/>
              </a:rPr>
              <a:t>is standard</a:t>
            </a:r>
          </a:p>
        </p:txBody>
      </p:sp>
    </p:spTree>
    <p:extLst>
      <p:ext uri="{BB962C8B-B14F-4D97-AF65-F5344CB8AC3E}">
        <p14:creationId xmlns:p14="http://schemas.microsoft.com/office/powerpoint/2010/main" val="13838090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How to compute P(W)</a:t>
            </a:r>
          </a:p>
        </p:txBody>
      </p:sp>
      <p:sp>
        <p:nvSpPr>
          <p:cNvPr id="65539" name="Rectangle 3"/>
          <p:cNvSpPr>
            <a:spLocks noGrp="1" noChangeArrowheads="1"/>
          </p:cNvSpPr>
          <p:nvPr>
            <p:ph idx="1"/>
          </p:nvPr>
        </p:nvSpPr>
        <p:spPr/>
        <p:txBody>
          <a:bodyPr/>
          <a:lstStyle/>
          <a:p>
            <a:pPr eaLnBrk="1" hangingPunct="1"/>
            <a:r>
              <a:rPr lang="en-US" dirty="0">
                <a:latin typeface="Calibri" charset="0"/>
              </a:rPr>
              <a:t>How to compute this joint probability:</a:t>
            </a:r>
          </a:p>
          <a:p>
            <a:pPr eaLnBrk="1" hangingPunct="1"/>
            <a:endParaRPr lang="en-US" dirty="0">
              <a:latin typeface="Calibri" charset="0"/>
            </a:endParaRPr>
          </a:p>
          <a:p>
            <a:pPr lvl="1" eaLnBrk="1" hangingPunct="1"/>
            <a:r>
              <a:rPr lang="en-US" sz="3733" dirty="0" smtClean="0">
                <a:latin typeface="Calibri" charset="0"/>
              </a:rPr>
              <a:t>P(the, underdog, Philadelphia, Eagles, won)</a:t>
            </a:r>
            <a:endParaRPr lang="en-US" sz="3733" dirty="0">
              <a:latin typeface="Calibri" charset="0"/>
            </a:endParaRPr>
          </a:p>
          <a:p>
            <a:pPr lvl="1" eaLnBrk="1" hangingPunct="1"/>
            <a:endParaRPr lang="en-US" dirty="0">
              <a:latin typeface="Calibri" charset="0"/>
            </a:endParaRPr>
          </a:p>
          <a:p>
            <a:pPr eaLnBrk="1" hangingPunct="1"/>
            <a:r>
              <a:rPr lang="en-US" dirty="0">
                <a:latin typeface="Calibri" charset="0"/>
              </a:rPr>
              <a:t>Intuition: let’s rely on the Chain Rule of Probability</a:t>
            </a:r>
          </a:p>
        </p:txBody>
      </p:sp>
    </p:spTree>
    <p:extLst>
      <p:ext uri="{BB962C8B-B14F-4D97-AF65-F5344CB8AC3E}">
        <p14:creationId xmlns:p14="http://schemas.microsoft.com/office/powerpoint/2010/main" val="14510383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smtClean="0"/>
              <a:t>The </a:t>
            </a:r>
            <a:r>
              <a:rPr lang="en-US" dirty="0"/>
              <a:t>Chain Rule</a:t>
            </a:r>
          </a:p>
        </p:txBody>
      </p:sp>
    </p:spTree>
    <p:extLst>
      <p:ext uri="{BB962C8B-B14F-4D97-AF65-F5344CB8AC3E}">
        <p14:creationId xmlns:p14="http://schemas.microsoft.com/office/powerpoint/2010/main" val="1624288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smtClean="0"/>
              <a:t>Review: Conditional </a:t>
            </a:r>
            <a:r>
              <a:rPr lang="en-US" dirty="0" smtClean="0"/>
              <a:t>Probabilities</a:t>
            </a:r>
          </a:p>
        </p:txBody>
      </p:sp>
      <p:sp>
        <p:nvSpPr>
          <p:cNvPr id="13315" name="Rectangle 3"/>
          <p:cNvSpPr>
            <a:spLocks noGrp="1" noChangeArrowheads="1"/>
          </p:cNvSpPr>
          <p:nvPr>
            <p:ph idx="1"/>
          </p:nvPr>
        </p:nvSpPr>
        <p:spPr>
          <a:xfrm>
            <a:off x="317500" y="1292786"/>
            <a:ext cx="8562975" cy="4680978"/>
          </a:xfrm>
        </p:spPr>
        <p:txBody>
          <a:bodyPr/>
          <a:lstStyle/>
          <a:p>
            <a:pPr eaLnBrk="1" hangingPunct="1"/>
            <a:r>
              <a:rPr lang="en-US" sz="2400" dirty="0" smtClean="0"/>
              <a:t>A simple relation between joint and conditional probabilities</a:t>
            </a:r>
          </a:p>
          <a:p>
            <a:pPr lvl="1" eaLnBrk="1" hangingPunct="1"/>
            <a:r>
              <a:rPr lang="en-US" sz="2000" dirty="0" smtClean="0">
                <a:solidFill>
                  <a:schemeClr val="accent2"/>
                </a:solidFill>
              </a:rPr>
              <a:t>In fact, this is taken as the </a:t>
            </a:r>
            <a:r>
              <a:rPr lang="en-US" sz="2000" i="1" dirty="0" smtClean="0">
                <a:solidFill>
                  <a:schemeClr val="accent2"/>
                </a:solidFill>
              </a:rPr>
              <a:t>definition</a:t>
            </a:r>
            <a:r>
              <a:rPr lang="en-US" sz="2000" dirty="0" smtClean="0">
                <a:solidFill>
                  <a:schemeClr val="accent2"/>
                </a:solidFill>
              </a:rPr>
              <a:t> of a conditional probability</a:t>
            </a:r>
          </a:p>
        </p:txBody>
      </p:sp>
      <p:pic>
        <p:nvPicPr>
          <p:cNvPr id="12" name="Picture 6" descr="txp_fig"/>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058863" y="2740025"/>
            <a:ext cx="2373312" cy="731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3" name="Group 7"/>
          <p:cNvGraphicFramePr>
            <a:graphicFrameLocks noGrp="1"/>
          </p:cNvGraphicFramePr>
          <p:nvPr>
            <p:extLst>
              <p:ext uri="{D42A27DB-BD31-4B8C-83A1-F6EECF244321}">
                <p14:modId xmlns:p14="http://schemas.microsoft.com/office/powerpoint/2010/main" val="839922584"/>
              </p:ext>
            </p:extLst>
          </p:nvPr>
        </p:nvGraphicFramePr>
        <p:xfrm>
          <a:off x="762000" y="4576763"/>
          <a:ext cx="2743200" cy="1981200"/>
        </p:xfrm>
        <a:graphic>
          <a:graphicData uri="http://schemas.openxmlformats.org/drawingml/2006/table">
            <a:tbl>
              <a:tblPr/>
              <a:tblGrid>
                <a:gridCol w="914400"/>
                <a:gridCol w="914400"/>
                <a:gridCol w="9144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13343" name="Group 21"/>
          <p:cNvGrpSpPr>
            <a:grpSpLocks/>
          </p:cNvGrpSpPr>
          <p:nvPr/>
        </p:nvGrpSpPr>
        <p:grpSpPr bwMode="auto">
          <a:xfrm>
            <a:off x="6021149" y="2655489"/>
            <a:ext cx="2197100" cy="1272154"/>
            <a:chOff x="5105400" y="2512724"/>
            <a:chExt cx="2895600" cy="1676400"/>
          </a:xfrm>
        </p:grpSpPr>
        <p:sp>
          <p:nvSpPr>
            <p:cNvPr id="13347" name="Oval 33"/>
            <p:cNvSpPr>
              <a:spLocks noChangeArrowheads="1"/>
            </p:cNvSpPr>
            <p:nvPr/>
          </p:nvSpPr>
          <p:spPr bwMode="auto">
            <a:xfrm>
              <a:off x="5105400" y="2512724"/>
              <a:ext cx="1828800" cy="1676400"/>
            </a:xfrm>
            <a:prstGeom prst="ellipse">
              <a:avLst/>
            </a:prstGeom>
            <a:solidFill>
              <a:srgbClr val="3333FF">
                <a:alpha val="50195"/>
              </a:srgbClr>
            </a:solidFill>
            <a:ln w="9525">
              <a:solidFill>
                <a:schemeClr val="tx1"/>
              </a:solidFill>
              <a:round/>
              <a:headEnd/>
              <a:tailEnd/>
            </a:ln>
          </p:spPr>
          <p:txBody>
            <a:bodyPr wrap="none" anchor="ctr"/>
            <a:lstStyle/>
            <a:p>
              <a:endParaRPr lang="en-US"/>
            </a:p>
          </p:txBody>
        </p:sp>
        <p:sp>
          <p:nvSpPr>
            <p:cNvPr id="13348" name="Oval 34"/>
            <p:cNvSpPr>
              <a:spLocks noChangeArrowheads="1"/>
            </p:cNvSpPr>
            <p:nvPr/>
          </p:nvSpPr>
          <p:spPr bwMode="auto">
            <a:xfrm>
              <a:off x="6172200" y="2512724"/>
              <a:ext cx="1828800" cy="1676400"/>
            </a:xfrm>
            <a:prstGeom prst="ellipse">
              <a:avLst/>
            </a:prstGeom>
            <a:solidFill>
              <a:srgbClr val="FF3300">
                <a:alpha val="50195"/>
              </a:srgbClr>
            </a:solidFill>
            <a:ln w="9525">
              <a:solidFill>
                <a:schemeClr val="tx1"/>
              </a:solidFill>
              <a:round/>
              <a:headEnd/>
              <a:tailEnd/>
            </a:ln>
          </p:spPr>
          <p:txBody>
            <a:bodyPr wrap="none" anchor="ctr"/>
            <a:lstStyle/>
            <a:p>
              <a:endParaRPr lang="en-US"/>
            </a:p>
          </p:txBody>
        </p:sp>
      </p:grpSp>
      <p:pic>
        <p:nvPicPr>
          <p:cNvPr id="21" name="Picture 20"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570038" y="4191000"/>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txp_fig.pn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bwMode="auto">
          <a:xfrm>
            <a:off x="4268332" y="4885634"/>
            <a:ext cx="3269608" cy="31352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3" name="Rectangle 2"/>
          <p:cNvSpPr/>
          <p:nvPr/>
        </p:nvSpPr>
        <p:spPr>
          <a:xfrm>
            <a:off x="5487969" y="2256706"/>
            <a:ext cx="3174853" cy="2154643"/>
          </a:xfrm>
          <a:prstGeom prst="rect">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302170" y="3957739"/>
            <a:ext cx="666193" cy="400110"/>
          </a:xfrm>
          <a:prstGeom prst="rect">
            <a:avLst/>
          </a:prstGeom>
          <a:noFill/>
        </p:spPr>
        <p:txBody>
          <a:bodyPr wrap="none" rtlCol="0">
            <a:spAutoFit/>
          </a:bodyPr>
          <a:lstStyle/>
          <a:p>
            <a:r>
              <a:rPr lang="en-US" sz="2000" i="1" dirty="0" smtClean="0">
                <a:solidFill>
                  <a:srgbClr val="FF9786"/>
                </a:solidFill>
                <a:latin typeface="Calibri"/>
                <a:cs typeface="Calibri"/>
              </a:rPr>
              <a:t>P(b)</a:t>
            </a:r>
            <a:endParaRPr lang="en-US" sz="2000" i="1" dirty="0">
              <a:solidFill>
                <a:srgbClr val="FF9786"/>
              </a:solidFill>
              <a:latin typeface="Calibri"/>
              <a:cs typeface="Calibri"/>
            </a:endParaRPr>
          </a:p>
        </p:txBody>
      </p:sp>
      <p:sp>
        <p:nvSpPr>
          <p:cNvPr id="17" name="TextBox 16"/>
          <p:cNvSpPr txBox="1"/>
          <p:nvPr/>
        </p:nvSpPr>
        <p:spPr>
          <a:xfrm>
            <a:off x="6286678" y="3951376"/>
            <a:ext cx="666193" cy="400110"/>
          </a:xfrm>
          <a:prstGeom prst="rect">
            <a:avLst/>
          </a:prstGeom>
          <a:noFill/>
        </p:spPr>
        <p:txBody>
          <a:bodyPr wrap="none" rtlCol="0">
            <a:spAutoFit/>
          </a:bodyPr>
          <a:lstStyle/>
          <a:p>
            <a:r>
              <a:rPr lang="en-US" sz="2000" i="1" dirty="0" smtClean="0">
                <a:solidFill>
                  <a:schemeClr val="accent2"/>
                </a:solidFill>
                <a:latin typeface="Calibri"/>
                <a:cs typeface="Calibri"/>
              </a:rPr>
              <a:t>P(a)</a:t>
            </a:r>
            <a:endParaRPr lang="en-US" sz="2000" i="1" dirty="0">
              <a:solidFill>
                <a:schemeClr val="accent2"/>
              </a:solidFill>
              <a:latin typeface="Calibri"/>
              <a:cs typeface="Calibri"/>
            </a:endParaRPr>
          </a:p>
        </p:txBody>
      </p:sp>
      <p:sp>
        <p:nvSpPr>
          <p:cNvPr id="18" name="TextBox 17"/>
          <p:cNvSpPr txBox="1"/>
          <p:nvPr/>
        </p:nvSpPr>
        <p:spPr>
          <a:xfrm>
            <a:off x="6767902" y="2289341"/>
            <a:ext cx="862060" cy="400110"/>
          </a:xfrm>
          <a:prstGeom prst="rect">
            <a:avLst/>
          </a:prstGeom>
          <a:noFill/>
        </p:spPr>
        <p:txBody>
          <a:bodyPr wrap="none" rtlCol="0">
            <a:spAutoFit/>
          </a:bodyPr>
          <a:lstStyle/>
          <a:p>
            <a:r>
              <a:rPr lang="en-US" sz="2000" i="1" dirty="0" smtClean="0">
                <a:solidFill>
                  <a:srgbClr val="E57071"/>
                </a:solidFill>
                <a:latin typeface="Calibri"/>
                <a:cs typeface="Calibri"/>
              </a:rPr>
              <a:t>P(</a:t>
            </a:r>
            <a:r>
              <a:rPr lang="en-US" sz="2000" i="1" dirty="0" err="1" smtClean="0">
                <a:solidFill>
                  <a:srgbClr val="E57071"/>
                </a:solidFill>
                <a:latin typeface="Calibri"/>
                <a:cs typeface="Calibri"/>
              </a:rPr>
              <a:t>a,b</a:t>
            </a:r>
            <a:r>
              <a:rPr lang="en-US" sz="2000" i="1" dirty="0" smtClean="0">
                <a:solidFill>
                  <a:srgbClr val="E57071"/>
                </a:solidFill>
                <a:latin typeface="Calibri"/>
                <a:cs typeface="Calibri"/>
              </a:rPr>
              <a:t>)</a:t>
            </a:r>
            <a:endParaRPr lang="en-US" sz="2000" i="1" dirty="0">
              <a:solidFill>
                <a:srgbClr val="E57071"/>
              </a:solidFill>
              <a:latin typeface="Calibri"/>
              <a:cs typeface="Calibri"/>
            </a:endParaRPr>
          </a:p>
        </p:txBody>
      </p:sp>
      <p:pic>
        <p:nvPicPr>
          <p:cNvPr id="15" name="Picture 14" descr="txp_fig.png"/>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bwMode="auto">
          <a:xfrm>
            <a:off x="6734883" y="4686487"/>
            <a:ext cx="2836647" cy="73155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6" name="Picture 15" descr="txp_fig.png"/>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bwMode="auto">
          <a:xfrm>
            <a:off x="9713115" y="4702804"/>
            <a:ext cx="836064" cy="65690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4" name="Picture 23" descr="txp_fig.png"/>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0825435" y="4923246"/>
            <a:ext cx="82113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6" name="Picture 25" descr="txp_fig.png"/>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bwMode="auto">
          <a:xfrm>
            <a:off x="5007662" y="5802804"/>
            <a:ext cx="5643434" cy="29859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8" name="Picture 27" descr="txp_fig.png"/>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bwMode="auto">
          <a:xfrm>
            <a:off x="4987759" y="6306751"/>
            <a:ext cx="1701988" cy="25380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txp_fig.png"/>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bwMode="auto">
          <a:xfrm>
            <a:off x="6926023" y="6311728"/>
            <a:ext cx="806205" cy="22394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1" name="Rectangular Callout 10"/>
          <p:cNvSpPr/>
          <p:nvPr/>
        </p:nvSpPr>
        <p:spPr>
          <a:xfrm>
            <a:off x="4784956" y="5704129"/>
            <a:ext cx="6020880" cy="997942"/>
          </a:xfrm>
          <a:prstGeom prst="wedgeRectCallout">
            <a:avLst>
              <a:gd name="adj1" fmla="val -1035"/>
              <a:gd name="adj2" fmla="val -81872"/>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smtClean="0"/>
              <a:t>The </a:t>
            </a:r>
            <a:r>
              <a:rPr lang="en-US" dirty="0"/>
              <a:t>Chain Rule</a:t>
            </a:r>
          </a:p>
        </p:txBody>
      </p:sp>
      <p:sp>
        <p:nvSpPr>
          <p:cNvPr id="67589" name="Rectangle 3"/>
          <p:cNvSpPr>
            <a:spLocks noGrp="1" noChangeArrowheads="1"/>
          </p:cNvSpPr>
          <p:nvPr>
            <p:ph idx="1"/>
          </p:nvPr>
        </p:nvSpPr>
        <p:spPr>
          <a:xfrm>
            <a:off x="406400" y="1803400"/>
            <a:ext cx="11379200" cy="4876800"/>
          </a:xfrm>
        </p:spPr>
        <p:txBody>
          <a:bodyPr/>
          <a:lstStyle/>
          <a:p>
            <a:pPr eaLnBrk="1" hangingPunct="1"/>
            <a:r>
              <a:rPr lang="en-US" sz="3733" dirty="0">
                <a:latin typeface="Calibri" charset="0"/>
              </a:rPr>
              <a:t>Recall the definition of conditional probabilities</a:t>
            </a:r>
            <a:endParaRPr lang="en-US" sz="4800" dirty="0">
              <a:latin typeface="Calibri" charset="0"/>
            </a:endParaRPr>
          </a:p>
          <a:p>
            <a:pPr marL="609585" lvl="1" indent="0">
              <a:buNone/>
            </a:pPr>
            <a:r>
              <a:rPr lang="en-US" sz="3200" b="1" dirty="0">
                <a:latin typeface="Calibri" charset="0"/>
              </a:rPr>
              <a:t>p(B|A) = P(A,B)/P(A)</a:t>
            </a:r>
            <a:r>
              <a:rPr lang="en-US" sz="4800" dirty="0">
                <a:latin typeface="Calibri" charset="0"/>
              </a:rPr>
              <a:t>	</a:t>
            </a:r>
            <a:r>
              <a:rPr lang="en-US" dirty="0" smtClean="0">
                <a:latin typeface="Calibri" charset="0"/>
              </a:rPr>
              <a:t>Rewriting:   </a:t>
            </a:r>
            <a:r>
              <a:rPr lang="en-US" sz="3200" b="1" dirty="0">
                <a:latin typeface="Calibri" charset="0"/>
              </a:rPr>
              <a:t>P(A,B) = P(A)P(B|A)</a:t>
            </a:r>
          </a:p>
          <a:p>
            <a:pPr marL="609585" lvl="1" indent="0">
              <a:buNone/>
            </a:pPr>
            <a:endParaRPr lang="en-US" dirty="0" smtClean="0">
              <a:latin typeface="Calibri" charset="0"/>
            </a:endParaRPr>
          </a:p>
          <a:p>
            <a:r>
              <a:rPr lang="en-US" sz="3733" dirty="0">
                <a:latin typeface="Calibri" charset="0"/>
              </a:rPr>
              <a:t>More variables:</a:t>
            </a:r>
          </a:p>
          <a:p>
            <a:pPr marL="609585" lvl="1" indent="0">
              <a:buNone/>
            </a:pPr>
            <a:r>
              <a:rPr lang="en-US" sz="3200" dirty="0">
                <a:latin typeface="Calibri" charset="0"/>
              </a:rPr>
              <a:t> P(A,B,C,D) = P(A)P(B|A)P(C|A,B)P(D|A,B,C)</a:t>
            </a:r>
            <a:endParaRPr lang="en-US" sz="4267" dirty="0">
              <a:latin typeface="Calibri" charset="0"/>
            </a:endParaRPr>
          </a:p>
          <a:p>
            <a:pPr eaLnBrk="1" hangingPunct="1"/>
            <a:r>
              <a:rPr lang="en-US" sz="3733" dirty="0">
                <a:latin typeface="Calibri" charset="0"/>
              </a:rPr>
              <a:t>The Chain Rule in General</a:t>
            </a:r>
          </a:p>
          <a:p>
            <a:pPr eaLnBrk="1" hangingPunct="1">
              <a:buNone/>
            </a:pPr>
            <a:r>
              <a:rPr lang="en-US" sz="3733" dirty="0">
                <a:latin typeface="Calibri" charset="0"/>
              </a:rPr>
              <a:t>  P(x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,x</a:t>
            </a:r>
            <a:r>
              <a:rPr lang="en-US" sz="3733" baseline="-25000" dirty="0">
                <a:latin typeface="Calibri" charset="0"/>
              </a:rPr>
              <a:t>3</a:t>
            </a:r>
            <a:r>
              <a:rPr lang="en-US" sz="3733" dirty="0">
                <a:latin typeface="Calibri" charset="0"/>
              </a:rPr>
              <a:t>,…,</a:t>
            </a:r>
            <a:r>
              <a:rPr lang="en-US" sz="3733" dirty="0" err="1">
                <a:latin typeface="Calibri" charset="0"/>
              </a:rPr>
              <a:t>x</a:t>
            </a:r>
            <a:r>
              <a:rPr lang="en-US" sz="3733" baseline="-25000" dirty="0" err="1">
                <a:latin typeface="Calibri" charset="0"/>
              </a:rPr>
              <a:t>n</a:t>
            </a:r>
            <a:r>
              <a:rPr lang="en-US" sz="3733" dirty="0">
                <a:latin typeface="Calibri" charset="0"/>
              </a:rPr>
              <a:t>) = P(x</a:t>
            </a:r>
            <a:r>
              <a:rPr lang="en-US" sz="3733" baseline="-25000" dirty="0">
                <a:latin typeface="Calibri" charset="0"/>
              </a:rPr>
              <a:t>1</a:t>
            </a:r>
            <a:r>
              <a:rPr lang="en-US" sz="3733" dirty="0">
                <a:latin typeface="Calibri" charset="0"/>
              </a:rPr>
              <a:t>)P(x</a:t>
            </a:r>
            <a:r>
              <a:rPr lang="en-US" sz="3733" baseline="-25000" dirty="0">
                <a:latin typeface="Calibri" charset="0"/>
              </a:rPr>
              <a:t>2</a:t>
            </a:r>
            <a:r>
              <a:rPr lang="en-US" sz="3733" dirty="0">
                <a:latin typeface="Calibri" charset="0"/>
              </a:rPr>
              <a:t>|x</a:t>
            </a:r>
            <a:r>
              <a:rPr lang="en-US" sz="3733" baseline="-25000" dirty="0">
                <a:latin typeface="Calibri" charset="0"/>
              </a:rPr>
              <a:t>1</a:t>
            </a:r>
            <a:r>
              <a:rPr lang="en-US" sz="3733" dirty="0">
                <a:latin typeface="Calibri" charset="0"/>
              </a:rPr>
              <a:t>)P(x</a:t>
            </a:r>
            <a:r>
              <a:rPr lang="en-US" sz="3733" baseline="-25000" dirty="0">
                <a:latin typeface="Calibri" charset="0"/>
              </a:rPr>
              <a:t>3</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2</a:t>
            </a:r>
            <a:r>
              <a:rPr lang="en-US" sz="3733" dirty="0">
                <a:latin typeface="Calibri" charset="0"/>
              </a:rPr>
              <a:t>)…P(x</a:t>
            </a:r>
            <a:r>
              <a:rPr lang="en-US" sz="3733" baseline="-25000" dirty="0">
                <a:latin typeface="Calibri" charset="0"/>
              </a:rPr>
              <a:t>n</a:t>
            </a:r>
            <a:r>
              <a:rPr lang="en-US" sz="3733" dirty="0">
                <a:latin typeface="Calibri" charset="0"/>
              </a:rPr>
              <a:t>|x</a:t>
            </a:r>
            <a:r>
              <a:rPr lang="en-US" sz="3733" baseline="-25000" dirty="0">
                <a:latin typeface="Calibri" charset="0"/>
              </a:rPr>
              <a:t>1</a:t>
            </a:r>
            <a:r>
              <a:rPr lang="en-US" sz="3733" dirty="0">
                <a:latin typeface="Calibri" charset="0"/>
              </a:rPr>
              <a:t>,…,x</a:t>
            </a:r>
            <a:r>
              <a:rPr lang="en-US" sz="3733" baseline="-25000" dirty="0">
                <a:latin typeface="Calibri" charset="0"/>
              </a:rPr>
              <a:t>n-1</a:t>
            </a:r>
            <a:r>
              <a:rPr lang="en-US" sz="3733" dirty="0">
                <a:latin typeface="Calibri" charset="0"/>
              </a:rPr>
              <a:t>)</a:t>
            </a:r>
          </a:p>
          <a:p>
            <a:pPr eaLnBrk="1" hangingPunct="1">
              <a:buFont typeface="Wingdings" charset="2"/>
              <a:buNone/>
            </a:pPr>
            <a:endParaRPr lang="en-US" dirty="0">
              <a:latin typeface="Calibri" charset="0"/>
              <a:sym typeface="Symbol" charset="2"/>
            </a:endParaRPr>
          </a:p>
        </p:txBody>
      </p:sp>
    </p:spTree>
    <p:extLst>
      <p:ext uri="{BB962C8B-B14F-4D97-AF65-F5344CB8AC3E}">
        <p14:creationId xmlns:p14="http://schemas.microsoft.com/office/powerpoint/2010/main" val="5995802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The Chain Rule applied to compute joint probability of words in sentence</a:t>
            </a:r>
          </a:p>
        </p:txBody>
      </p:sp>
    </p:spTree>
    <p:extLst>
      <p:ext uri="{BB962C8B-B14F-4D97-AF65-F5344CB8AC3E}">
        <p14:creationId xmlns:p14="http://schemas.microsoft.com/office/powerpoint/2010/main" val="12071919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eaLnBrk="1" hangingPunct="1"/>
            <a:r>
              <a:rPr lang="en-US" sz="4800" dirty="0"/>
              <a:t>The Chain Rule applied to compute joint probability of words in sentence</a:t>
            </a:r>
          </a:p>
        </p:txBody>
      </p:sp>
      <p:sp>
        <p:nvSpPr>
          <p:cNvPr id="69635" name="Rectangle 3"/>
          <p:cNvSpPr>
            <a:spLocks noGrp="1" noChangeArrowheads="1"/>
          </p:cNvSpPr>
          <p:nvPr>
            <p:ph idx="1"/>
          </p:nvPr>
        </p:nvSpPr>
        <p:spPr>
          <a:xfrm>
            <a:off x="552322" y="1825625"/>
            <a:ext cx="11721504" cy="4351338"/>
          </a:xfrm>
        </p:spPr>
        <p:txBody>
          <a:bodyPr>
            <a:normAutofit fontScale="92500" lnSpcReduction="20000"/>
          </a:bodyPr>
          <a:lstStyle/>
          <a:p>
            <a:pPr eaLnBrk="1" hangingPunct="1"/>
            <a:endParaRPr lang="en-US" dirty="0">
              <a:latin typeface="Calibri" charset="0"/>
            </a:endParaRPr>
          </a:p>
          <a:p>
            <a:pPr eaLnBrk="1" hangingPunct="1">
              <a:buNone/>
            </a:pPr>
            <a:endParaRPr lang="en-US" dirty="0">
              <a:latin typeface="Calibri" charset="0"/>
            </a:endParaRPr>
          </a:p>
          <a:p>
            <a:pPr eaLnBrk="1" hangingPunct="1">
              <a:buNone/>
            </a:pPr>
            <a:endParaRPr lang="en-US" sz="3733" dirty="0">
              <a:latin typeface="Calibri" charset="0"/>
            </a:endParaRPr>
          </a:p>
          <a:p>
            <a:pPr eaLnBrk="1" hangingPunct="1">
              <a:buNone/>
            </a:pPr>
            <a:endParaRPr lang="en-US" sz="3733" dirty="0">
              <a:latin typeface="Calibri" charset="0"/>
            </a:endParaRPr>
          </a:p>
          <a:p>
            <a:pPr>
              <a:buNone/>
            </a:pPr>
            <a:r>
              <a:rPr lang="en-US" sz="3733" dirty="0">
                <a:latin typeface="Calibri" charset="0"/>
              </a:rPr>
              <a:t>P</a:t>
            </a:r>
            <a:r>
              <a:rPr lang="en-US" sz="3733" dirty="0" smtClean="0">
                <a:latin typeface="Calibri" charset="0"/>
              </a:rPr>
              <a:t>(“the underdog Philadelphia Eagles </a:t>
            </a:r>
            <a:r>
              <a:rPr lang="en-US" sz="3733" dirty="0">
                <a:latin typeface="Calibri" charset="0"/>
              </a:rPr>
              <a:t>won”) =</a:t>
            </a:r>
          </a:p>
          <a:p>
            <a:pPr>
              <a:buNone/>
            </a:pPr>
            <a:r>
              <a:rPr lang="en-US" dirty="0">
                <a:latin typeface="Calibri" charset="0"/>
              </a:rPr>
              <a:t>	</a:t>
            </a:r>
            <a:r>
              <a:rPr lang="en-US" sz="3733" dirty="0" smtClean="0">
                <a:solidFill>
                  <a:srgbClr val="404040"/>
                </a:solidFill>
                <a:latin typeface="Calibri" charset="0"/>
              </a:rPr>
              <a:t>P(the)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solidFill>
                  <a:srgbClr val="404040"/>
                </a:solidFill>
                <a:latin typeface="Calibri" charset="0"/>
              </a:rPr>
              <a:t>underdog|the</a:t>
            </a:r>
            <a:r>
              <a:rPr lang="en-US" sz="3733" dirty="0" smtClean="0">
                <a:solidFill>
                  <a:srgbClr val="404040"/>
                </a:solidFill>
                <a:latin typeface="Calibri" charset="0"/>
              </a:rPr>
              <a:t>)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latin typeface="Calibri" charset="0"/>
              </a:rPr>
              <a:t>Philadelphia</a:t>
            </a:r>
            <a:r>
              <a:rPr lang="en-US" sz="3733" dirty="0" err="1" smtClean="0">
                <a:solidFill>
                  <a:srgbClr val="404040"/>
                </a:solidFill>
                <a:latin typeface="Calibri" charset="0"/>
              </a:rPr>
              <a:t>|the</a:t>
            </a:r>
            <a:r>
              <a:rPr lang="en-US" sz="3733" dirty="0" smtClean="0">
                <a:solidFill>
                  <a:srgbClr val="404040"/>
                </a:solidFill>
                <a:latin typeface="Calibri" charset="0"/>
              </a:rPr>
              <a:t> underdog) </a:t>
            </a:r>
            <a:endParaRPr lang="en-US" sz="3733" dirty="0">
              <a:solidFill>
                <a:srgbClr val="404040"/>
              </a:solidFill>
              <a:latin typeface="Calibri" charset="0"/>
            </a:endParaRPr>
          </a:p>
          <a:p>
            <a:pPr>
              <a:buNone/>
            </a:pPr>
            <a:r>
              <a:rPr lang="en-US" sz="3733" dirty="0">
                <a:solidFill>
                  <a:srgbClr val="404040"/>
                </a:solidFill>
                <a:latin typeface="Calibri" charset="0"/>
              </a:rPr>
              <a:t>         × </a:t>
            </a:r>
            <a:r>
              <a:rPr lang="en-US" sz="3733" dirty="0" smtClean="0">
                <a:solidFill>
                  <a:srgbClr val="404040"/>
                </a:solidFill>
                <a:latin typeface="Calibri" charset="0"/>
              </a:rPr>
              <a:t>P(</a:t>
            </a:r>
            <a:r>
              <a:rPr lang="en-US" sz="3733" dirty="0" err="1" smtClean="0">
                <a:solidFill>
                  <a:srgbClr val="404040"/>
                </a:solidFill>
                <a:latin typeface="Calibri" charset="0"/>
              </a:rPr>
              <a:t>Eagles|the</a:t>
            </a:r>
            <a:r>
              <a:rPr lang="en-US" sz="3733" dirty="0" smtClean="0">
                <a:solidFill>
                  <a:srgbClr val="404040"/>
                </a:solidFill>
                <a:latin typeface="Calibri" charset="0"/>
              </a:rPr>
              <a:t> </a:t>
            </a:r>
            <a:r>
              <a:rPr lang="en-US" sz="3733" dirty="0">
                <a:solidFill>
                  <a:srgbClr val="404040"/>
                </a:solidFill>
                <a:latin typeface="Calibri" charset="0"/>
              </a:rPr>
              <a:t>underdog </a:t>
            </a:r>
            <a:r>
              <a:rPr lang="en-US" sz="3733" dirty="0" smtClean="0">
                <a:latin typeface="Calibri" charset="0"/>
              </a:rPr>
              <a:t>Philadelphia) </a:t>
            </a:r>
          </a:p>
          <a:p>
            <a:pPr>
              <a:buNone/>
            </a:pPr>
            <a:r>
              <a:rPr lang="en-US" sz="3733" dirty="0">
                <a:solidFill>
                  <a:srgbClr val="404040"/>
                </a:solidFill>
                <a:latin typeface="Calibri" charset="0"/>
              </a:rPr>
              <a:t>	</a:t>
            </a:r>
            <a:r>
              <a:rPr lang="en-US" sz="3733" dirty="0" smtClean="0">
                <a:solidFill>
                  <a:srgbClr val="404040"/>
                </a:solidFill>
                <a:latin typeface="Calibri" charset="0"/>
              </a:rPr>
              <a:t>	</a:t>
            </a:r>
            <a:r>
              <a:rPr lang="en-US" sz="3733" dirty="0">
                <a:solidFill>
                  <a:srgbClr val="404040"/>
                </a:solidFill>
                <a:latin typeface="Calibri" charset="0"/>
              </a:rPr>
              <a:t>× </a:t>
            </a:r>
            <a:r>
              <a:rPr lang="en-US" sz="3733" dirty="0" smtClean="0">
                <a:solidFill>
                  <a:srgbClr val="404040"/>
                </a:solidFill>
                <a:latin typeface="Calibri" charset="0"/>
              </a:rPr>
              <a:t>P(</a:t>
            </a:r>
            <a:r>
              <a:rPr lang="en-US" sz="3733" dirty="0" err="1" smtClean="0">
                <a:solidFill>
                  <a:srgbClr val="404040"/>
                </a:solidFill>
                <a:latin typeface="Calibri" charset="0"/>
              </a:rPr>
              <a:t>won|the</a:t>
            </a:r>
            <a:r>
              <a:rPr lang="en-US" sz="3733" dirty="0" smtClean="0">
                <a:solidFill>
                  <a:srgbClr val="404040"/>
                </a:solidFill>
                <a:latin typeface="Calibri" charset="0"/>
              </a:rPr>
              <a:t> underdog </a:t>
            </a:r>
            <a:r>
              <a:rPr lang="en-US" sz="3733" dirty="0" smtClean="0">
                <a:latin typeface="Calibri" charset="0"/>
              </a:rPr>
              <a:t>Philadelphia </a:t>
            </a:r>
            <a:r>
              <a:rPr lang="en-US" sz="3733" dirty="0">
                <a:solidFill>
                  <a:srgbClr val="404040"/>
                </a:solidFill>
                <a:latin typeface="Calibri" charset="0"/>
              </a:rPr>
              <a:t>Eagles)</a:t>
            </a:r>
          </a:p>
        </p:txBody>
      </p:sp>
      <p:graphicFrame>
        <p:nvGraphicFramePr>
          <p:cNvPr id="5" name="Object 2"/>
          <p:cNvGraphicFramePr>
            <a:graphicFrameLocks noChangeAspect="1"/>
          </p:cNvGraphicFramePr>
          <p:nvPr>
            <p:extLst/>
          </p:nvPr>
        </p:nvGraphicFramePr>
        <p:xfrm>
          <a:off x="1727200" y="2413001"/>
          <a:ext cx="8737600" cy="1305983"/>
        </p:xfrm>
        <a:graphic>
          <a:graphicData uri="http://schemas.openxmlformats.org/presentationml/2006/ole">
            <mc:AlternateContent xmlns:mc="http://schemas.openxmlformats.org/markup-compatibility/2006">
              <mc:Choice xmlns:v="urn:schemas-microsoft-com:vml" Requires="v">
                <p:oleObj spid="_x0000_s1028" name="Equation" r:id="rId4" imgW="2387600" imgH="355600" progId="Equation.3">
                  <p:embed/>
                </p:oleObj>
              </mc:Choice>
              <mc:Fallback>
                <p:oleObj name="Equation" r:id="rId4" imgW="23876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7200" y="2413001"/>
                        <a:ext cx="8737600" cy="130598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012423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lstStyle/>
          <a:p>
            <a:pPr eaLnBrk="1" hangingPunct="1"/>
            <a:r>
              <a:rPr lang="en-US" dirty="0" smtClean="0">
                <a:latin typeface="Calibri" charset="0"/>
              </a:rPr>
              <a:t>Could we just count and divide?</a:t>
            </a:r>
          </a:p>
        </p:txBody>
      </p:sp>
    </p:spTree>
    <p:extLst>
      <p:ext uri="{BB962C8B-B14F-4D97-AF65-F5344CB8AC3E}">
        <p14:creationId xmlns:p14="http://schemas.microsoft.com/office/powerpoint/2010/main" val="6472508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p>
        </p:txBody>
      </p:sp>
      <p:sp>
        <p:nvSpPr>
          <p:cNvPr id="71683" name="Rectangle 3"/>
          <p:cNvSpPr>
            <a:spLocks noGrp="1" noChangeArrowheads="1"/>
          </p:cNvSpPr>
          <p:nvPr>
            <p:ph idx="1"/>
          </p:nvPr>
        </p:nvSpPr>
        <p:spPr/>
        <p:txBody>
          <a:bodyPr>
            <a:normAutofit/>
          </a:bodyPr>
          <a:lstStyle/>
          <a:p>
            <a:r>
              <a:rPr lang="en-US" dirty="0">
                <a:latin typeface="Calibri" charset="0"/>
              </a:rPr>
              <a:t>Could we just count and divide? Maximum likelihood estimation (MLE)</a:t>
            </a:r>
          </a:p>
          <a:p>
            <a:pPr eaLnBrk="1" hangingPunct="1"/>
            <a:endParaRPr lang="en-US" dirty="0">
              <a:latin typeface="Calibri" charset="0"/>
            </a:endParaRPr>
          </a:p>
          <a:p>
            <a:pPr eaLnBrk="1" hangingPunct="1"/>
            <a:endParaRPr lang="en-US" dirty="0">
              <a:latin typeface="Calibri" charset="0"/>
            </a:endParaRPr>
          </a:p>
          <a:p>
            <a:pPr eaLnBrk="1" hangingPunct="1"/>
            <a:endParaRPr lang="en-US" dirty="0">
              <a:latin typeface="Calibri" charset="0"/>
            </a:endParaRPr>
          </a:p>
          <a:p>
            <a:pPr eaLnBrk="1" hangingPunct="1"/>
            <a:endParaRPr lang="en-US" dirty="0" smtClean="0">
              <a:latin typeface="Calibri" charset="0"/>
            </a:endParaRPr>
          </a:p>
          <a:p>
            <a:pPr eaLnBrk="1" hangingPunct="1"/>
            <a:r>
              <a:rPr lang="en-US" dirty="0" smtClean="0">
                <a:latin typeface="Calibri" charset="0"/>
              </a:rPr>
              <a:t>Why doesn’t this work?</a:t>
            </a:r>
            <a:endParaRPr lang="en-US" dirty="0">
              <a:latin typeface="Calibri" charset="0"/>
            </a:endParaRPr>
          </a:p>
        </p:txBody>
      </p:sp>
      <p:sp>
        <p:nvSpPr>
          <p:cNvPr id="3" name="Rectangle 2"/>
          <p:cNvSpPr/>
          <p:nvPr/>
        </p:nvSpPr>
        <p:spPr>
          <a:xfrm>
            <a:off x="1008345" y="2581012"/>
            <a:ext cx="10295351" cy="1477328"/>
          </a:xfrm>
          <a:prstGeom prst="rect">
            <a:avLst/>
          </a:prstGeom>
        </p:spPr>
        <p:txBody>
          <a:bodyPr wrap="square">
            <a:spAutoFit/>
          </a:bodyPr>
          <a:lstStyle/>
          <a:p>
            <a:endParaRPr lang="en-US" sz="3000" dirty="0">
              <a:latin typeface="Calibri" charset="0"/>
            </a:endParaRPr>
          </a:p>
          <a:p>
            <a:r>
              <a:rPr lang="en-US" sz="3000" dirty="0" smtClean="0">
                <a:solidFill>
                  <a:srgbClr val="404040"/>
                </a:solidFill>
                <a:latin typeface="Calibri" charset="0"/>
              </a:rPr>
              <a:t>P(</a:t>
            </a:r>
            <a:r>
              <a:rPr lang="en-US" sz="3000" dirty="0" err="1" smtClean="0">
                <a:solidFill>
                  <a:srgbClr val="404040"/>
                </a:solidFill>
                <a:latin typeface="Calibri" charset="0"/>
              </a:rPr>
              <a:t>won|the</a:t>
            </a:r>
            <a:r>
              <a:rPr lang="en-US" sz="3000" dirty="0" smtClean="0">
                <a:solidFill>
                  <a:srgbClr val="404040"/>
                </a:solidFill>
                <a:latin typeface="Calibri" charset="0"/>
              </a:rPr>
              <a:t> </a:t>
            </a:r>
            <a:r>
              <a:rPr lang="en-US" sz="3000" dirty="0">
                <a:solidFill>
                  <a:srgbClr val="404040"/>
                </a:solidFill>
                <a:latin typeface="Calibri" charset="0"/>
              </a:rPr>
              <a:t>underdog </a:t>
            </a:r>
            <a:r>
              <a:rPr lang="en-US" sz="3000" dirty="0" smtClean="0">
                <a:latin typeface="Calibri" charset="0"/>
              </a:rPr>
              <a:t>team</a:t>
            </a:r>
            <a:r>
              <a:rPr lang="en-US" sz="3000" dirty="0" smtClean="0">
                <a:solidFill>
                  <a:srgbClr val="404040"/>
                </a:solidFill>
                <a:latin typeface="Calibri" charset="0"/>
              </a:rPr>
              <a:t>) = </a:t>
            </a:r>
            <a:r>
              <a:rPr lang="en-US" sz="3000" u="sng" dirty="0" smtClean="0">
                <a:solidFill>
                  <a:srgbClr val="404040"/>
                </a:solidFill>
                <a:latin typeface="Calibri" charset="0"/>
              </a:rPr>
              <a:t>Count(the </a:t>
            </a:r>
            <a:r>
              <a:rPr lang="en-US" sz="3000" u="sng" dirty="0">
                <a:solidFill>
                  <a:srgbClr val="404040"/>
                </a:solidFill>
                <a:latin typeface="Calibri" charset="0"/>
              </a:rPr>
              <a:t>underdog </a:t>
            </a:r>
            <a:r>
              <a:rPr lang="en-US" sz="3000" u="sng" dirty="0" smtClean="0">
                <a:latin typeface="Calibri" charset="0"/>
              </a:rPr>
              <a:t>team </a:t>
            </a:r>
            <a:r>
              <a:rPr lang="en-US" sz="3000" u="sng" dirty="0" smtClean="0">
                <a:solidFill>
                  <a:srgbClr val="404040"/>
                </a:solidFill>
                <a:latin typeface="Calibri" charset="0"/>
              </a:rPr>
              <a:t>won)</a:t>
            </a:r>
          </a:p>
          <a:p>
            <a:r>
              <a:rPr lang="en-US" sz="3000" dirty="0" smtClean="0">
                <a:solidFill>
                  <a:srgbClr val="404040"/>
                </a:solidFill>
                <a:latin typeface="Calibri" charset="0"/>
              </a:rPr>
              <a:t>  </a:t>
            </a:r>
            <a:r>
              <a:rPr lang="en-US" sz="3000" dirty="0">
                <a:solidFill>
                  <a:srgbClr val="404040"/>
                </a:solidFill>
                <a:latin typeface="Calibri" charset="0"/>
              </a:rPr>
              <a:t>	</a:t>
            </a:r>
            <a:r>
              <a:rPr lang="en-US" sz="3000" dirty="0" smtClean="0">
                <a:solidFill>
                  <a:srgbClr val="404040"/>
                </a:solidFill>
                <a:latin typeface="Calibri" charset="0"/>
              </a:rPr>
              <a:t>				  Count(the </a:t>
            </a:r>
            <a:r>
              <a:rPr lang="en-US" sz="3000" dirty="0">
                <a:solidFill>
                  <a:srgbClr val="404040"/>
                </a:solidFill>
                <a:latin typeface="Calibri" charset="0"/>
              </a:rPr>
              <a:t>underdog </a:t>
            </a:r>
            <a:r>
              <a:rPr lang="en-US" sz="3000" dirty="0" smtClean="0">
                <a:latin typeface="Calibri" charset="0"/>
              </a:rPr>
              <a:t>team</a:t>
            </a:r>
            <a:r>
              <a:rPr lang="en-US" sz="3000" dirty="0" smtClean="0">
                <a:solidFill>
                  <a:srgbClr val="404040"/>
                </a:solidFill>
                <a:latin typeface="Calibri" charset="0"/>
              </a:rPr>
              <a:t>) </a:t>
            </a:r>
            <a:endParaRPr lang="en-US" sz="3000" dirty="0">
              <a:solidFill>
                <a:srgbClr val="404040"/>
              </a:solidFill>
              <a:latin typeface="Calibri" charset="0"/>
            </a:endParaRPr>
          </a:p>
        </p:txBody>
      </p:sp>
    </p:spTree>
    <p:extLst>
      <p:ext uri="{BB962C8B-B14F-4D97-AF65-F5344CB8AC3E}">
        <p14:creationId xmlns:p14="http://schemas.microsoft.com/office/powerpoint/2010/main" val="9132624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Assumption = Markov Assumption</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1196769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 Assumption = Markov Assumption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solidFill>
                      <a:srgbClr val="404040"/>
                    </a:solidFill>
                    <a:latin typeface="Calibri" charset="0"/>
                  </a:rPr>
                  <a:t>P(</a:t>
                </a:r>
                <a:r>
                  <a:rPr lang="en-US" dirty="0" err="1">
                    <a:solidFill>
                      <a:srgbClr val="404040"/>
                    </a:solidFill>
                    <a:latin typeface="Calibri" charset="0"/>
                  </a:rPr>
                  <a:t>won|the</a:t>
                </a:r>
                <a:r>
                  <a:rPr lang="en-US" dirty="0">
                    <a:solidFill>
                      <a:srgbClr val="404040"/>
                    </a:solidFill>
                    <a:latin typeface="Calibri" charset="0"/>
                  </a:rPr>
                  <a:t> underdog </a:t>
                </a:r>
                <a:r>
                  <a:rPr lang="en-US" dirty="0">
                    <a:latin typeface="Calibri" charset="0"/>
                  </a:rPr>
                  <a:t>team</a:t>
                </a:r>
                <a:r>
                  <a:rPr lang="en-US" dirty="0" smtClean="0">
                    <a:solidFill>
                      <a:srgbClr val="404040"/>
                    </a:solidFill>
                    <a:latin typeface="Calibri" charset="0"/>
                  </a:rPr>
                  <a:t>) </a:t>
                </a:r>
                <a14:m>
                  <m:oMath xmlns:m="http://schemas.openxmlformats.org/officeDocument/2006/math">
                    <m:r>
                      <a:rPr lang="en-US" i="1" smtClean="0">
                        <a:solidFill>
                          <a:srgbClr val="404040"/>
                        </a:solidFill>
                        <a:latin typeface="Cambria Math" charset="0"/>
                        <a:ea typeface="Cambria Math" charset="0"/>
                        <a:cs typeface="Cambria Math" charset="0"/>
                      </a:rPr>
                      <m:t>≈</m:t>
                    </m:r>
                  </m:oMath>
                </a14:m>
                <a:r>
                  <a:rPr lang="en-US" dirty="0" smtClean="0"/>
                  <a:t> P(</a:t>
                </a:r>
                <a:r>
                  <a:rPr lang="en-US" dirty="0" err="1" smtClean="0"/>
                  <a:t>won|team</a:t>
                </a:r>
                <a:r>
                  <a:rPr lang="en-US" dirty="0" smtClean="0"/>
                  <a:t>)</a:t>
                </a:r>
              </a:p>
              <a:p>
                <a:r>
                  <a:rPr lang="en-US" dirty="0" smtClean="0"/>
                  <a:t>Only depends on the previous k words, not the whole context</a:t>
                </a:r>
                <a:endParaRPr lang="en-US" dirty="0"/>
              </a:p>
              <a:p>
                <a14:m>
                  <m:oMath xmlns:m="http://schemas.openxmlformats.org/officeDocument/2006/math">
                    <m:r>
                      <a:rPr lang="en-US" i="1">
                        <a:solidFill>
                          <a:srgbClr val="404040"/>
                        </a:solidFill>
                        <a:latin typeface="Cambria Math" charset="0"/>
                        <a:ea typeface="Cambria Math" charset="0"/>
                        <a:cs typeface="Cambria Math" charset="0"/>
                      </a:rPr>
                      <m:t>≈</m:t>
                    </m:r>
                  </m:oMath>
                </a14:m>
                <a:r>
                  <a:rPr lang="en-US" dirty="0"/>
                  <a:t> </a:t>
                </a:r>
                <a:r>
                  <a:rPr lang="en-US" dirty="0" smtClean="0"/>
                  <a:t>P(won|underdog team</a:t>
                </a:r>
                <a:r>
                  <a:rPr lang="en-US" dirty="0"/>
                  <a:t>)</a:t>
                </a:r>
                <a:endParaRPr lang="en-US" dirty="0" smtClean="0"/>
              </a:p>
              <a:p>
                <a14:m>
                  <m:oMath xmlns:m="http://schemas.openxmlformats.org/officeDocument/2006/math">
                    <m:r>
                      <a:rPr lang="en-US" i="1">
                        <a:solidFill>
                          <a:srgbClr val="404040"/>
                        </a:solidFill>
                        <a:latin typeface="Cambria Math" charset="0"/>
                        <a:ea typeface="Cambria Math" charset="0"/>
                        <a:cs typeface="Cambria Math" charset="0"/>
                      </a:rPr>
                      <m:t>≈ </m:t>
                    </m:r>
                  </m:oMath>
                </a14:m>
                <a:r>
                  <a:rPr lang="en-US" dirty="0" smtClean="0">
                    <a:solidFill>
                      <a:srgbClr val="404040"/>
                    </a:solidFill>
                    <a:ea typeface="Cambria Math" charset="0"/>
                    <a:cs typeface="Cambria Math" charset="0"/>
                  </a:rPr>
                  <a:t>P(w</a:t>
                </a:r>
                <a:r>
                  <a:rPr lang="en-US" baseline="-25000" dirty="0" smtClean="0">
                    <a:solidFill>
                      <a:srgbClr val="404040"/>
                    </a:solidFill>
                    <a:ea typeface="Cambria Math" charset="0"/>
                    <a:cs typeface="Cambria Math" charset="0"/>
                  </a:rPr>
                  <a:t>i</a:t>
                </a:r>
                <a:r>
                  <a:rPr lang="en-US" dirty="0" smtClean="0">
                    <a:solidFill>
                      <a:srgbClr val="404040"/>
                    </a:solidFill>
                    <a:ea typeface="Cambria Math" charset="0"/>
                    <a:cs typeface="Cambria Math" charset="0"/>
                  </a:rPr>
                  <a:t>|</a:t>
                </a:r>
                <a:r>
                  <a:rPr lang="en-US" dirty="0" smtClean="0"/>
                  <a:t>w</a:t>
                </a:r>
                <a:r>
                  <a:rPr lang="en-US" baseline="-25000" dirty="0" smtClean="0"/>
                  <a:t>i-2</a:t>
                </a:r>
                <a:r>
                  <a:rPr lang="en-US" dirty="0" smtClean="0"/>
                  <a:t> w</a:t>
                </a:r>
                <a:r>
                  <a:rPr lang="en-US" baseline="-25000" dirty="0" smtClean="0"/>
                  <a:t>i-1</a:t>
                </a:r>
                <a:r>
                  <a:rPr lang="en-US" dirty="0" smtClean="0"/>
                  <a:t>)</a:t>
                </a:r>
              </a:p>
              <a:p>
                <a14:m>
                  <m:oMath xmlns:m="http://schemas.openxmlformats.org/officeDocument/2006/math">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1</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2</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3</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4</m:t>
                    </m:r>
                    <m:r>
                      <m:rPr>
                        <m:nor/>
                      </m:rPr>
                      <a:rPr lang="mr-IN" dirty="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n</m:t>
                    </m:r>
                    <m:r>
                      <m:rPr>
                        <m:nor/>
                      </m:rPr>
                      <a:rPr lang="en-US" dirty="0">
                        <a:solidFill>
                          <a:srgbClr val="404040"/>
                        </a:solidFill>
                        <a:ea typeface="Cambria Math" charset="0"/>
                        <a:cs typeface="Cambria Math" charset="0"/>
                      </a:rPr>
                      <m:t>)</m:t>
                    </m:r>
                    <m:r>
                      <a:rPr lang="en-US" i="1" dirty="0" smtClean="0">
                        <a:solidFill>
                          <a:srgbClr val="404040"/>
                        </a:solidFill>
                        <a:latin typeface="Cambria Math" charset="0"/>
                        <a:ea typeface="Cambria Math" charset="0"/>
                        <a:cs typeface="Cambria Math" charset="0"/>
                      </a:rPr>
                      <m:t>≈</m:t>
                    </m:r>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dirty="0"/>
                          <m:t>P</m:t>
                        </m:r>
                        <m:r>
                          <m:rPr>
                            <m:nor/>
                          </m:rPr>
                          <a:rPr lang="en-US" dirty="0"/>
                          <m:t>(</m:t>
                        </m:r>
                        <m:r>
                          <m:rPr>
                            <m:nor/>
                          </m:rPr>
                          <a:rPr lang="en-US" dirty="0">
                            <a:solidFill>
                              <a:srgbClr val="404040"/>
                            </a:solidFill>
                            <a:ea typeface="Cambria Math" charset="0"/>
                            <a:cs typeface="Cambria Math" charset="0"/>
                          </a:rPr>
                          <m:t>w</m:t>
                        </m:r>
                        <m:r>
                          <m:rPr>
                            <m:nor/>
                          </m:rPr>
                          <a:rPr lang="en-US" b="0" i="0" baseline="-25000" dirty="0" smtClean="0">
                            <a:solidFill>
                              <a:srgbClr val="404040"/>
                            </a:solidFill>
                            <a:ea typeface="Cambria Math" charset="0"/>
                            <a:cs typeface="Cambria Math" charset="0"/>
                          </a:rPr>
                          <m:t>i</m:t>
                        </m:r>
                        <m:r>
                          <m:rPr>
                            <m:nor/>
                          </m:rPr>
                          <a:rPr lang="en-US" b="0" i="0" dirty="0" smtClean="0">
                            <a:solidFill>
                              <a:srgbClr val="404040"/>
                            </a:solidFill>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m:t>
                        </m:r>
                        <m:r>
                          <m:rPr>
                            <m:nor/>
                          </m:rPr>
                          <a:rPr lang="en-US" b="0" i="0" baseline="-25000" dirty="0" smtClean="0">
                            <a:solidFill>
                              <a:srgbClr val="404040"/>
                            </a:solidFill>
                            <a:ea typeface="Cambria Math" charset="0"/>
                            <a:cs typeface="Cambria Math" charset="0"/>
                          </a:rPr>
                          <m:t>k</m:t>
                        </m:r>
                        <m:r>
                          <a:rPr lang="mr-IN" b="0" i="1" dirty="0" smtClean="0">
                            <a:solidFill>
                              <a:srgbClr val="404040"/>
                            </a:solidFill>
                            <a:latin typeface="Cambria Math" charset="0"/>
                            <a:ea typeface="Cambria Math" charset="0"/>
                            <a:cs typeface="Cambria Math" charset="0"/>
                          </a:rPr>
                          <m:t>…</m:t>
                        </m:r>
                        <m:r>
                          <m:rPr>
                            <m:nor/>
                          </m:rPr>
                          <a:rPr lang="en-US" dirty="0">
                            <a:solidFill>
                              <a:srgbClr val="404040"/>
                            </a:solidFill>
                            <a:ea typeface="Cambria Math" charset="0"/>
                            <a:cs typeface="Cambria Math" charset="0"/>
                          </a:rPr>
                          <m:t>w</m:t>
                        </m:r>
                        <m:r>
                          <m:rPr>
                            <m:nor/>
                          </m:rPr>
                          <a:rPr lang="en-US" baseline="-25000" dirty="0">
                            <a:solidFill>
                              <a:srgbClr val="404040"/>
                            </a:solidFill>
                            <a:ea typeface="Cambria Math" charset="0"/>
                            <a:cs typeface="Cambria Math" charset="0"/>
                          </a:rPr>
                          <m:t>i</m:t>
                        </m:r>
                        <m:r>
                          <m:rPr>
                            <m:nor/>
                          </m:rPr>
                          <a:rPr lang="en-US" b="0" i="0" baseline="-25000" dirty="0" smtClean="0">
                            <a:solidFill>
                              <a:srgbClr val="404040"/>
                            </a:solidFill>
                            <a:ea typeface="Cambria Math" charset="0"/>
                            <a:cs typeface="Cambria Math" charset="0"/>
                          </a:rPr>
                          <m:t>−1</m:t>
                        </m:r>
                        <m:r>
                          <m:rPr>
                            <m:nor/>
                          </m:rPr>
                          <a:rPr lang="en-US" b="0" i="0" dirty="0" smtClean="0">
                            <a:solidFill>
                              <a:srgbClr val="404040"/>
                            </a:solidFill>
                            <a:ea typeface="Cambria Math" charset="0"/>
                            <a:cs typeface="Cambria Math" charset="0"/>
                          </a:rPr>
                          <m:t>)</m:t>
                        </m:r>
                      </m:e>
                    </m:nary>
                  </m:oMath>
                </a14:m>
                <a:endParaRPr lang="en-US" dirty="0" smtClean="0"/>
              </a:p>
              <a:p>
                <a:r>
                  <a:rPr lang="en-US" dirty="0" smtClean="0"/>
                  <a:t>K is the number of context words that we take into account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6570511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history should we use?</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838200" y="1825625"/>
              <a:ext cx="10610588" cy="4194810"/>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𝑎𝑙𝑙</m:t>
                                    </m:r>
                                    <m:r>
                                      <a:rPr lang="en-US" b="0" i="1" smtClean="0">
                                        <a:latin typeface="Cambria Math" charset="0"/>
                                      </a:rPr>
                                      <m:t> </m:t>
                                    </m:r>
                                    <m:r>
                                      <a:rPr lang="en-US" b="0" i="1" smtClean="0">
                                        <a:latin typeface="Cambria Math" charset="0"/>
                                      </a:rPr>
                                      <m:t>𝑤𝑜𝑟𝑑𝑠</m:t>
                                    </m:r>
                                  </m:den>
                                </m:f>
                              </m:oMath>
                            </m:oMathPara>
                          </a14:m>
                          <a:endParaRPr lang="en-US" dirty="0"/>
                        </a:p>
                      </a:txBody>
                      <a:tcPr/>
                    </a:tc>
                  </a:tr>
                  <a:tr h="370840">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r h="370840">
                    <a:tc>
                      <a:txBody>
                        <a:bodyPr/>
                        <a:lstStyle/>
                        <a:p>
                          <a:r>
                            <a:rPr lang="en-US" dirty="0" smtClean="0"/>
                            <a:t>trigram</a:t>
                          </a:r>
                          <a:endParaRPr lang="en-US" dirty="0"/>
                        </a:p>
                      </a:txBody>
                      <a:tcPr/>
                    </a:tc>
                    <a:tc>
                      <a:txBody>
                        <a:bodyPr/>
                        <a:lstStyle/>
                        <a:p>
                          <a:r>
                            <a:rPr lang="en-US" dirty="0" smtClean="0"/>
                            <a:t>2 words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r h="370840">
                    <a:tc>
                      <a:txBody>
                        <a:bodyPr/>
                        <a:lstStyle/>
                        <a:p>
                          <a:r>
                            <a:rPr lang="en-US" dirty="0" smtClean="0"/>
                            <a:t>4-gram</a:t>
                          </a:r>
                          <a:endParaRPr lang="en-US" dirty="0"/>
                        </a:p>
                      </a:txBody>
                      <a:tcPr/>
                    </a:tc>
                    <a:tc>
                      <a:txBody>
                        <a:bodyPr/>
                        <a:lstStyle/>
                        <a:p>
                          <a:r>
                            <a:rPr lang="en-US" dirty="0" smtClean="0"/>
                            <a:t>3 words as history</a:t>
                          </a:r>
                          <a:endParaRPr lang="en-US"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is-IS" i="1" dirty="0" smtClean="0">
                                        <a:solidFill>
                                          <a:srgbClr val="404040"/>
                                        </a:solidFill>
                                        <a:latin typeface="Cambria Math" charset="0"/>
                                        <a:ea typeface="Cambria Math" charset="0"/>
                                        <a:cs typeface="Cambria Math" charset="0"/>
                                      </a:rPr>
                                    </m:ctrlPr>
                                  </m:naryPr>
                                  <m:sub>
                                    <m:r>
                                      <m:rPr>
                                        <m:brk m:alnAt="23"/>
                                      </m:rPr>
                                      <a:rPr lang="en-US" b="0" i="1" dirty="0" smtClean="0">
                                        <a:solidFill>
                                          <a:srgbClr val="404040"/>
                                        </a:solidFill>
                                        <a:latin typeface="Cambria Math" charset="0"/>
                                        <a:ea typeface="Cambria Math" charset="0"/>
                                        <a:cs typeface="Cambria Math" charset="0"/>
                                      </a:rPr>
                                      <m:t>𝑖</m:t>
                                    </m:r>
                                  </m:sub>
                                  <m:sup>
                                    <m:r>
                                      <a:rPr lang="en-US" b="0" i="1" dirty="0" smtClean="0">
                                        <a:solidFill>
                                          <a:srgbClr val="404040"/>
                                        </a:solidFill>
                                        <a:latin typeface="Cambria Math" charset="0"/>
                                        <a:ea typeface="Cambria Math" charset="0"/>
                                        <a:cs typeface="Cambria Math" charset="0"/>
                                      </a:rPr>
                                      <m:t>𝑛</m:t>
                                    </m:r>
                                  </m:sup>
                                  <m:e>
                                    <m:r>
                                      <m:rPr>
                                        <m:nor/>
                                      </m:rPr>
                                      <a:rPr lang="en-US" b="0" i="0" dirty="0" smtClean="0">
                                        <a:solidFill>
                                          <a:srgbClr val="404040"/>
                                        </a:solidFill>
                                        <a:latin typeface="Cambria Math" charset="0"/>
                                        <a:ea typeface="Cambria Math" charset="0"/>
                                        <a:cs typeface="Cambria Math" charset="0"/>
                                      </a:rPr>
                                      <m:t>p</m:t>
                                    </m:r>
                                    <m:r>
                                      <m:rPr>
                                        <m:nor/>
                                      </m:rPr>
                                      <a:rPr lang="en-US" dirty="0"/>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m:rPr>
                                        <m:nor/>
                                      </m:rPr>
                                      <a:rPr lang="en-US" b="0" i="0" dirty="0" smtClean="0">
                                        <a:solidFill>
                                          <a:srgbClr val="404040"/>
                                        </a:solidFill>
                                        <a:ea typeface="Cambria Math" charset="0"/>
                                        <a:cs typeface="Cambria Math" charset="0"/>
                                      </a:rPr>
                                      <m:t>)</m:t>
                                    </m:r>
                                  </m:e>
                                </m:nary>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m:rPr>
                                        <m:nor/>
                                      </m:rPr>
                                      <a:rPr lang="en-US" b="0" i="0"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e>
                                </m:d>
                                <m:r>
                                  <a:rPr lang="en-US" b="0" i="1" smtClean="0">
                                    <a:latin typeface="Cambria Math" charset="0"/>
                                  </a:rPr>
                                  <m:t>=</m:t>
                                </m:r>
                                <m:f>
                                  <m:fPr>
                                    <m:ctrlPr>
                                      <a:rPr lang="mr-IN" b="0" i="1" smtClean="0">
                                        <a:latin typeface="Cambria Math" charset="0"/>
                                      </a:rPr>
                                    </m:ctrlPr>
                                  </m:fPr>
                                  <m:num>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num>
                                  <m:den>
                                    <m:r>
                                      <a:rPr lang="en-US" b="0" i="1" smtClean="0">
                                        <a:latin typeface="Cambria Math" charset="0"/>
                                      </a:rPr>
                                      <m:t>𝑐𝑜𝑢𝑛𝑡</m:t>
                                    </m:r>
                                    <m:r>
                                      <a:rPr lang="en-US" b="0" i="1" smtClean="0">
                                        <a:latin typeface="Cambria Math" charset="0"/>
                                      </a:rPr>
                                      <m:t>(</m:t>
                                    </m:r>
                                    <m:sSub>
                                      <m:sSubPr>
                                        <m:ctrlPr>
                                          <a:rPr lang="en-US" b="0" i="1" smtClean="0">
                                            <a:latin typeface="Cambria Math" charset="0"/>
                                          </a:rPr>
                                        </m:ctrlPr>
                                      </m:sSubPr>
                                      <m:e>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sSub>
                                          <m:sSubPr>
                                            <m:ctrlPr>
                                              <a:rPr lang="en-US" b="0" i="1" smtClean="0">
                                                <a:latin typeface="Cambria Math" charset="0"/>
                                              </a:rPr>
                                            </m:ctrlPr>
                                          </m:sSubPr>
                                          <m:e>
                                            <m:r>
                                              <a:rPr lang="en-US" b="0" i="1" smtClean="0">
                                                <a:latin typeface="Cambria Math" charset="0"/>
                                              </a:rPr>
                                              <m:t>𝑤</m:t>
                                            </m:r>
                                          </m:e>
                                          <m:sub>
                                            <m:r>
                                              <a:rPr lang="en-US" b="0" i="1" smtClean="0">
                                                <a:latin typeface="Cambria Math" charset="0"/>
                                              </a:rPr>
                                              <m:t>𝑖</m:t>
                                            </m:r>
                                            <m:r>
                                              <a:rPr lang="en-US" b="0" i="1" smtClean="0">
                                                <a:latin typeface="Cambria Math" charset="0"/>
                                              </a:rPr>
                                              <m:t>−3</m:t>
                                            </m:r>
                                          </m:sub>
                                        </m:sSub>
                                        <m:r>
                                          <a:rPr lang="en-US" b="0" i="1" smtClean="0">
                                            <a:latin typeface="Cambria Math" charset="0"/>
                                          </a:rPr>
                                          <m:t>𝑤</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den>
                                </m:f>
                              </m:oMath>
                            </m:oMathPara>
                          </a14:m>
                          <a:endParaRPr lang="en-US" dirty="0"/>
                        </a:p>
                      </a:txBody>
                      <a:tcPr/>
                    </a:tc>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1735618304"/>
                  </p:ext>
                </p:extLst>
              </p:nvPr>
            </p:nvGraphicFramePr>
            <p:xfrm>
              <a:off x="838200" y="1825625"/>
              <a:ext cx="10610588" cy="4003167"/>
            </p:xfrm>
            <a:graphic>
              <a:graphicData uri="http://schemas.openxmlformats.org/drawingml/2006/table">
                <a:tbl>
                  <a:tblPr firstRow="1" bandRow="1">
                    <a:tableStyleId>{5C22544A-7EE6-4342-B048-85BDC9FD1C3A}</a:tableStyleId>
                  </a:tblPr>
                  <a:tblGrid>
                    <a:gridCol w="2652647"/>
                    <a:gridCol w="2321230"/>
                    <a:gridCol w="2655518"/>
                    <a:gridCol w="2981193"/>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840359">
                    <a:tc>
                      <a:txBody>
                        <a:bodyPr/>
                        <a:lstStyle/>
                        <a:p>
                          <a:r>
                            <a:rPr lang="en-US" dirty="0" smtClean="0"/>
                            <a:t>unigram</a:t>
                          </a:r>
                          <a:endParaRPr lang="en-US" dirty="0"/>
                        </a:p>
                      </a:txBody>
                      <a:tcPr/>
                    </a:tc>
                    <a:tc>
                      <a:txBody>
                        <a:bodyPr/>
                        <a:lstStyle/>
                        <a:p>
                          <a:r>
                            <a:rPr lang="en-US" b="1" dirty="0" smtClean="0"/>
                            <a:t>no history</a:t>
                          </a:r>
                          <a:endParaRPr lang="en-US" b="1" dirty="0"/>
                        </a:p>
                      </a:txBody>
                      <a:tcPr/>
                    </a:tc>
                    <a:tc>
                      <a:txBody>
                        <a:bodyPr/>
                        <a:lstStyle/>
                        <a:p>
                          <a:endParaRPr lang="en-US"/>
                        </a:p>
                      </a:txBody>
                      <a:tcPr>
                        <a:blipFill rotWithShape="0">
                          <a:blip r:embed="rId2"/>
                          <a:stretch>
                            <a:fillRect l="-187615" t="-44928" r="-113073" b="-334058"/>
                          </a:stretch>
                        </a:blipFill>
                      </a:tcPr>
                    </a:tc>
                    <a:tc>
                      <a:txBody>
                        <a:bodyPr/>
                        <a:lstStyle/>
                        <a:p>
                          <a:endParaRPr lang="en-US"/>
                        </a:p>
                      </a:txBody>
                      <a:tcPr>
                        <a:blipFill rotWithShape="0">
                          <a:blip r:embed="rId2"/>
                          <a:stretch>
                            <a:fillRect l="-256442" t="-44928" r="-818" b="-334058"/>
                          </a:stretch>
                        </a:blipFill>
                      </a:tcPr>
                    </a:tc>
                  </a:tr>
                  <a:tr h="930656">
                    <a:tc>
                      <a:txBody>
                        <a:bodyPr/>
                        <a:lstStyle/>
                        <a:p>
                          <a:r>
                            <a:rPr lang="en-US" dirty="0" smtClean="0"/>
                            <a:t>bigram</a:t>
                          </a:r>
                          <a:endParaRPr lang="en-US" dirty="0"/>
                        </a:p>
                      </a:txBody>
                      <a:tcPr/>
                    </a:tc>
                    <a:tc>
                      <a:txBody>
                        <a:bodyPr/>
                        <a:lstStyle/>
                        <a:p>
                          <a:r>
                            <a:rPr lang="en-US" dirty="0" smtClean="0"/>
                            <a:t>1 word as history</a:t>
                          </a:r>
                          <a:endParaRPr lang="en-US" dirty="0"/>
                        </a:p>
                      </a:txBody>
                      <a:tcPr/>
                    </a:tc>
                    <a:tc>
                      <a:txBody>
                        <a:bodyPr/>
                        <a:lstStyle/>
                        <a:p>
                          <a:endParaRPr lang="en-US"/>
                        </a:p>
                      </a:txBody>
                      <a:tcPr>
                        <a:blipFill rotWithShape="0">
                          <a:blip r:embed="rId2"/>
                          <a:stretch>
                            <a:fillRect l="-187615" t="-130719" r="-113073" b="-201307"/>
                          </a:stretch>
                        </a:blipFill>
                      </a:tcPr>
                    </a:tc>
                    <a:tc>
                      <a:txBody>
                        <a:bodyPr/>
                        <a:lstStyle/>
                        <a:p>
                          <a:endParaRPr lang="en-US"/>
                        </a:p>
                      </a:txBody>
                      <a:tcPr>
                        <a:blipFill rotWithShape="0">
                          <a:blip r:embed="rId2"/>
                          <a:stretch>
                            <a:fillRect l="-256442" t="-130719" r="-818" b="-201307"/>
                          </a:stretch>
                        </a:blipFill>
                      </a:tcPr>
                    </a:tc>
                  </a:tr>
                  <a:tr h="930656">
                    <a:tc>
                      <a:txBody>
                        <a:bodyPr/>
                        <a:lstStyle/>
                        <a:p>
                          <a:r>
                            <a:rPr lang="en-US" dirty="0" smtClean="0"/>
                            <a:t>trigram</a:t>
                          </a:r>
                          <a:endParaRPr lang="en-US" dirty="0"/>
                        </a:p>
                      </a:txBody>
                      <a:tcPr/>
                    </a:tc>
                    <a:tc>
                      <a:txBody>
                        <a:bodyPr/>
                        <a:lstStyle/>
                        <a:p>
                          <a:r>
                            <a:rPr lang="en-US" dirty="0" smtClean="0"/>
                            <a:t>2 words </a:t>
                          </a:r>
                          <a:r>
                            <a:rPr lang="en-US" dirty="0" smtClean="0"/>
                            <a:t>as history</a:t>
                          </a:r>
                          <a:endParaRPr lang="en-US" dirty="0"/>
                        </a:p>
                      </a:txBody>
                      <a:tcPr/>
                    </a:tc>
                    <a:tc>
                      <a:txBody>
                        <a:bodyPr/>
                        <a:lstStyle/>
                        <a:p>
                          <a:endParaRPr lang="en-US"/>
                        </a:p>
                      </a:txBody>
                      <a:tcPr>
                        <a:blipFill rotWithShape="0">
                          <a:blip r:embed="rId2"/>
                          <a:stretch>
                            <a:fillRect l="-187615" t="-230719" r="-113073" b="-101307"/>
                          </a:stretch>
                        </a:blipFill>
                      </a:tcPr>
                    </a:tc>
                    <a:tc>
                      <a:txBody>
                        <a:bodyPr/>
                        <a:lstStyle/>
                        <a:p>
                          <a:endParaRPr lang="en-US"/>
                        </a:p>
                      </a:txBody>
                      <a:tcPr>
                        <a:blipFill rotWithShape="0">
                          <a:blip r:embed="rId2"/>
                          <a:stretch>
                            <a:fillRect l="-256442" t="-230719" r="-818" b="-101307"/>
                          </a:stretch>
                        </a:blipFill>
                      </a:tcPr>
                    </a:tc>
                  </a:tr>
                  <a:tr h="930656">
                    <a:tc>
                      <a:txBody>
                        <a:bodyPr/>
                        <a:lstStyle/>
                        <a:p>
                          <a:r>
                            <a:rPr lang="en-US" dirty="0" smtClean="0"/>
                            <a:t>4-gram</a:t>
                          </a:r>
                          <a:endParaRPr lang="en-US" dirty="0"/>
                        </a:p>
                      </a:txBody>
                      <a:tcPr/>
                    </a:tc>
                    <a:tc>
                      <a:txBody>
                        <a:bodyPr/>
                        <a:lstStyle/>
                        <a:p>
                          <a:r>
                            <a:rPr lang="en-US" dirty="0" smtClean="0"/>
                            <a:t>3 words </a:t>
                          </a:r>
                          <a:r>
                            <a:rPr lang="en-US" dirty="0" smtClean="0"/>
                            <a:t>as history</a:t>
                          </a:r>
                          <a:endParaRPr lang="en-US" dirty="0"/>
                        </a:p>
                      </a:txBody>
                      <a:tcPr/>
                    </a:tc>
                    <a:tc>
                      <a:txBody>
                        <a:bodyPr/>
                        <a:lstStyle/>
                        <a:p>
                          <a:endParaRPr lang="en-US"/>
                        </a:p>
                      </a:txBody>
                      <a:tcPr>
                        <a:blipFill rotWithShape="0">
                          <a:blip r:embed="rId2"/>
                          <a:stretch>
                            <a:fillRect l="-187615" t="-330719" r="-113073" b="-1307"/>
                          </a:stretch>
                        </a:blipFill>
                      </a:tcPr>
                    </a:tc>
                    <a:tc>
                      <a:txBody>
                        <a:bodyPr/>
                        <a:lstStyle/>
                        <a:p>
                          <a:endParaRPr lang="en-US"/>
                        </a:p>
                      </a:txBody>
                      <a:tcPr>
                        <a:blipFill rotWithShape="0">
                          <a:blip r:embed="rId2"/>
                          <a:stretch>
                            <a:fillRect l="-256442" t="-330719" r="-818" b="-1307"/>
                          </a:stretch>
                        </a:blipFill>
                      </a:tcPr>
                    </a:tc>
                  </a:tr>
                </a:tbl>
              </a:graphicData>
            </a:graphic>
          </p:graphicFrame>
        </mc:Fallback>
      </mc:AlternateContent>
    </p:spTree>
    <p:extLst>
      <p:ext uri="{BB962C8B-B14F-4D97-AF65-F5344CB8AC3E}">
        <p14:creationId xmlns:p14="http://schemas.microsoft.com/office/powerpoint/2010/main" val="12131067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1828800" y="381000"/>
            <a:ext cx="9956800" cy="990600"/>
          </a:xfrm>
        </p:spPr>
        <p:txBody>
          <a:bodyPr/>
          <a:lstStyle/>
          <a:p>
            <a:pPr eaLnBrk="1" hangingPunct="1"/>
            <a:r>
              <a:rPr lang="en-US" dirty="0" smtClean="0"/>
              <a:t>Historical Notes</a:t>
            </a:r>
            <a:endParaRPr lang="en-US" dirty="0"/>
          </a:p>
        </p:txBody>
      </p:sp>
      <p:sp>
        <p:nvSpPr>
          <p:cNvPr id="3" name="TextBox 2"/>
          <p:cNvSpPr txBox="1"/>
          <p:nvPr/>
        </p:nvSpPr>
        <p:spPr>
          <a:xfrm>
            <a:off x="9558907" y="2571195"/>
            <a:ext cx="1826910" cy="420564"/>
          </a:xfrm>
          <a:prstGeom prst="rect">
            <a:avLst/>
          </a:prstGeom>
          <a:noFill/>
        </p:spPr>
        <p:txBody>
          <a:bodyPr wrap="none" rtlCol="0">
            <a:spAutoFit/>
          </a:bodyPr>
          <a:lstStyle/>
          <a:p>
            <a:r>
              <a:rPr lang="en-US" sz="2133" dirty="0">
                <a:latin typeface="Calibri"/>
                <a:cs typeface="Calibri"/>
              </a:rPr>
              <a:t>Andrei Markov</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r>
                            <a:rPr lang="en-US" dirty="0" smtClean="0"/>
                            <a:t>Jelinek at</a:t>
                          </a:r>
                          <a:r>
                            <a:rPr lang="en-US" baseline="0" dirty="0" smtClean="0"/>
                            <a:t> team develops statistical </a:t>
                          </a:r>
                          <a:r>
                            <a:rPr lang="en-US" dirty="0" smtClean="0"/>
                            <a:t>machine translation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𝑎𝑟𝑔𝑚𝑎𝑥</m:t>
                                    </m:r>
                                  </m:e>
                                  <m:sub>
                                    <m:r>
                                      <a:rPr lang="en-US" b="0" i="1" smtClean="0">
                                        <a:latin typeface="Cambria Math" charset="0"/>
                                      </a:rPr>
                                      <m:t>𝑒</m:t>
                                    </m:r>
                                  </m:sub>
                                </m:sSub>
                                <m:r>
                                  <a:rPr lang="en-US" b="0" i="1" smtClean="0">
                                    <a:latin typeface="Cambria Math" charset="0"/>
                                  </a:rPr>
                                  <m:t>𝑝</m:t>
                                </m:r>
                                <m:d>
                                  <m:dPr>
                                    <m:ctrlPr>
                                      <a:rPr lang="en-US" b="0" i="1" smtClean="0">
                                        <a:latin typeface="Cambria Math" charset="0"/>
                                      </a:rPr>
                                    </m:ctrlPr>
                                  </m:dPr>
                                  <m:e>
                                    <m:r>
                                      <a:rPr lang="en-US" b="0" i="1" smtClean="0">
                                        <a:latin typeface="Cambria Math" charset="0"/>
                                      </a:rPr>
                                      <m:t>𝑒</m:t>
                                    </m:r>
                                  </m:e>
                                  <m:e>
                                    <m:r>
                                      <a:rPr lang="en-US" b="0" i="1" smtClean="0">
                                        <a:latin typeface="Cambria Math" charset="0"/>
                                      </a:rPr>
                                      <m:t>𝑓</m:t>
                                    </m:r>
                                  </m:e>
                                </m:d>
                                <m:r>
                                  <a:rPr lang="en-US" b="0" i="1" smtClean="0">
                                    <a:latin typeface="Cambria Math" charset="0"/>
                                  </a:rPr>
                                  <m:t>=</m:t>
                                </m:r>
                                <m:r>
                                  <a:rPr lang="en-US" b="0" i="1" smtClean="0">
                                    <a:latin typeface="Cambria Math" charset="0"/>
                                  </a:rPr>
                                  <m:t>𝑝</m:t>
                                </m:r>
                                <m:d>
                                  <m:dPr>
                                    <m:ctrlPr>
                                      <a:rPr lang="en-US" b="0" i="1" smtClean="0">
                                        <a:latin typeface="Cambria Math" charset="0"/>
                                      </a:rPr>
                                    </m:ctrlPr>
                                  </m:dPr>
                                  <m:e>
                                    <m:r>
                                      <a:rPr lang="en-US" b="0" i="1" smtClean="0">
                                        <a:latin typeface="Cambria Math" charset="0"/>
                                      </a:rPr>
                                      <m:t>𝑒</m:t>
                                    </m:r>
                                  </m:e>
                                </m:d>
                                <m:r>
                                  <a:rPr lang="en-US" b="0" i="1" smtClean="0">
                                    <a:latin typeface="Cambria Math" charset="0"/>
                                  </a:rPr>
                                  <m:t> </m:t>
                                </m:r>
                                <m:r>
                                  <a:rPr lang="en-US" b="0" i="1" smtClean="0">
                                    <a:latin typeface="Cambria Math" charset="0"/>
                                  </a:rPr>
                                  <m:t>𝑝</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𝑒</m:t>
                                </m:r>
                                <m:r>
                                  <a:rPr lang="en-US" b="0" i="1" smtClean="0">
                                    <a:latin typeface="Cambria Math" charset="0"/>
                                  </a:rPr>
                                  <m:t>)</m:t>
                                </m:r>
                              </m:oMath>
                            </m:oMathPara>
                          </a14:m>
                          <a:endParaRPr lang="en-US" dirty="0"/>
                        </a:p>
                      </a:txBody>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236017590"/>
                  </p:ext>
                </p:extLst>
              </p:nvPr>
            </p:nvGraphicFramePr>
            <p:xfrm>
              <a:off x="870216" y="1175312"/>
              <a:ext cx="10915384" cy="5331132"/>
            </p:xfrm>
            <a:graphic>
              <a:graphicData uri="http://schemas.openxmlformats.org/drawingml/2006/table">
                <a:tbl>
                  <a:tblPr firstRow="1" bandRow="1">
                    <a:tableStyleId>{5C22544A-7EE6-4342-B048-85BDC9FD1C3A}</a:tableStyleId>
                  </a:tblPr>
                  <a:tblGrid>
                    <a:gridCol w="2580706"/>
                    <a:gridCol w="8334678"/>
                  </a:tblGrid>
                  <a:tr h="888522">
                    <a:tc>
                      <a:txBody>
                        <a:bodyPr/>
                        <a:lstStyle/>
                        <a:p>
                          <a:r>
                            <a:rPr lang="en-US" dirty="0" smtClean="0"/>
                            <a:t>1913</a:t>
                          </a:r>
                          <a:endParaRPr lang="en-US" dirty="0"/>
                        </a:p>
                      </a:txBody>
                      <a:tcPr/>
                    </a:tc>
                    <a:tc>
                      <a:txBody>
                        <a:bodyPr/>
                        <a:lstStyle/>
                        <a:p>
                          <a:r>
                            <a:rPr lang="en-US" dirty="0" smtClean="0"/>
                            <a:t>Andrei Markov counts 20k letters in </a:t>
                          </a:r>
                          <a:r>
                            <a:rPr lang="en-US" i="1" dirty="0" smtClean="0"/>
                            <a:t>Eugene </a:t>
                          </a:r>
                          <a:r>
                            <a:rPr lang="en-US" i="1" dirty="0" err="1" smtClean="0"/>
                            <a:t>Onegin</a:t>
                          </a:r>
                          <a:endParaRPr lang="en-US" dirty="0"/>
                        </a:p>
                      </a:txBody>
                      <a:tcPr/>
                    </a:tc>
                  </a:tr>
                  <a:tr h="888522">
                    <a:tc>
                      <a:txBody>
                        <a:bodyPr/>
                        <a:lstStyle/>
                        <a:p>
                          <a:r>
                            <a:rPr lang="en-US" dirty="0" smtClean="0"/>
                            <a:t>1948</a:t>
                          </a:r>
                          <a:endParaRPr lang="en-US" dirty="0"/>
                        </a:p>
                      </a:txBody>
                      <a:tcPr/>
                    </a:tc>
                    <a:tc>
                      <a:txBody>
                        <a:bodyPr/>
                        <a:lstStyle/>
                        <a:p>
                          <a:r>
                            <a:rPr lang="en-US" dirty="0" smtClean="0"/>
                            <a:t>Claude Shannon uses n-grams to approximate English</a:t>
                          </a:r>
                          <a:endParaRPr lang="en-US" dirty="0"/>
                        </a:p>
                      </a:txBody>
                      <a:tcPr/>
                    </a:tc>
                  </a:tr>
                  <a:tr h="888522">
                    <a:tc>
                      <a:txBody>
                        <a:bodyPr/>
                        <a:lstStyle/>
                        <a:p>
                          <a:r>
                            <a:rPr lang="en-US" dirty="0" smtClean="0"/>
                            <a:t>1956</a:t>
                          </a:r>
                          <a:endParaRPr lang="en-US" dirty="0"/>
                        </a:p>
                      </a:txBody>
                      <a:tcPr/>
                    </a:tc>
                    <a:tc>
                      <a:txBody>
                        <a:bodyPr/>
                        <a:lstStyle/>
                        <a:p>
                          <a:r>
                            <a:rPr lang="en-US" sz="1800" b="0" i="0" u="none" strike="noStrike" kern="1200" dirty="0" smtClean="0">
                              <a:solidFill>
                                <a:schemeClr val="dk1"/>
                              </a:solidFill>
                              <a:effectLst/>
                              <a:latin typeface="+mn-lt"/>
                              <a:ea typeface="+mn-ea"/>
                              <a:cs typeface="+mn-cs"/>
                            </a:rPr>
                            <a:t>Noam Chomsky </a:t>
                          </a:r>
                          <a:r>
                            <a:rPr lang="en-US" dirty="0" smtClean="0"/>
                            <a:t>decries finite-state Markov Models</a:t>
                          </a:r>
                          <a:endParaRPr lang="en-US" dirty="0"/>
                        </a:p>
                      </a:txBody>
                      <a:tcPr/>
                    </a:tc>
                  </a:tr>
                  <a:tr h="888522">
                    <a:tc>
                      <a:txBody>
                        <a:bodyPr/>
                        <a:lstStyle/>
                        <a:p>
                          <a:r>
                            <a:rPr lang="en-US" dirty="0" smtClean="0"/>
                            <a:t>1980s</a:t>
                          </a:r>
                          <a:endParaRPr lang="en-US" dirty="0"/>
                        </a:p>
                      </a:txBody>
                      <a:tcPr/>
                    </a:tc>
                    <a:tc>
                      <a:txBody>
                        <a:bodyPr/>
                        <a:lstStyle/>
                        <a:p>
                          <a:r>
                            <a:rPr lang="en-US" dirty="0" smtClean="0"/>
                            <a:t>Fred </a:t>
                          </a:r>
                          <a:r>
                            <a:rPr lang="en-US" dirty="0" err="1" smtClean="0"/>
                            <a:t>Jelinek</a:t>
                          </a:r>
                          <a:r>
                            <a:rPr lang="en-US" dirty="0" smtClean="0"/>
                            <a:t> at IBM TJ Watson uses n-grams for ASR,</a:t>
                          </a:r>
                          <a:r>
                            <a:rPr lang="en-US" baseline="0" dirty="0" smtClean="0"/>
                            <a:t> think about 2 other ideas for models: (1) MT, (2) stock market prediction</a:t>
                          </a:r>
                          <a:endParaRPr lang="en-US" dirty="0"/>
                        </a:p>
                      </a:txBody>
                      <a:tcPr/>
                    </a:tc>
                  </a:tr>
                  <a:tr h="888522">
                    <a:tc>
                      <a:txBody>
                        <a:bodyPr/>
                        <a:lstStyle/>
                        <a:p>
                          <a:r>
                            <a:rPr lang="en-US" dirty="0" smtClean="0"/>
                            <a:t>1993</a:t>
                          </a:r>
                          <a:endParaRPr lang="en-US" dirty="0"/>
                        </a:p>
                      </a:txBody>
                      <a:tcPr/>
                    </a:tc>
                    <a:tc>
                      <a:txBody>
                        <a:bodyPr/>
                        <a:lstStyle/>
                        <a:p>
                          <a:endParaRPr lang="en-US"/>
                        </a:p>
                      </a:txBody>
                      <a:tcPr>
                        <a:blipFill rotWithShape="0">
                          <a:blip r:embed="rId3"/>
                          <a:stretch>
                            <a:fillRect l="-31067" t="-403425" r="-292" b="-101370"/>
                          </a:stretch>
                        </a:blipFill>
                      </a:tcPr>
                    </a:tc>
                  </a:tr>
                  <a:tr h="888522">
                    <a:tc>
                      <a:txBody>
                        <a:bodyPr/>
                        <a:lstStyle/>
                        <a:p>
                          <a:endParaRPr lang="en-US" dirty="0"/>
                        </a:p>
                      </a:txBody>
                      <a:tcPr/>
                    </a:tc>
                    <a:tc>
                      <a:txBody>
                        <a:bodyPr/>
                        <a:lstStyle/>
                        <a:p>
                          <a:r>
                            <a:rPr lang="en-US" dirty="0" err="1" smtClean="0"/>
                            <a:t>Jelinek</a:t>
                          </a:r>
                          <a:r>
                            <a:rPr lang="en-US" dirty="0" smtClean="0"/>
                            <a:t> left IBM to found</a:t>
                          </a:r>
                          <a:r>
                            <a:rPr lang="en-US" baseline="0" dirty="0" smtClean="0"/>
                            <a:t> CLSP at JHU</a:t>
                          </a:r>
                        </a:p>
                        <a:p>
                          <a:r>
                            <a:rPr lang="en-US" baseline="0" dirty="0" smtClean="0"/>
                            <a:t>Peter Brown and Robert Mercer move to Renaissance Technology</a:t>
                          </a:r>
                          <a:endParaRPr lang="en-US" dirty="0"/>
                        </a:p>
                      </a:txBody>
                      <a:tcPr/>
                    </a:tc>
                  </a:tr>
                </a:tbl>
              </a:graphicData>
            </a:graphic>
          </p:graphicFrame>
        </mc:Fallback>
      </mc:AlternateContent>
      <p:pic>
        <p:nvPicPr>
          <p:cNvPr id="2" name="Picture 1" descr="225px-AAMarkov.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723" y="381000"/>
            <a:ext cx="1966767" cy="2561167"/>
          </a:xfrm>
          <a:prstGeom prst="rect">
            <a:avLst/>
          </a:prstGeom>
        </p:spPr>
      </p:pic>
    </p:spTree>
    <p:extLst>
      <p:ext uri="{BB962C8B-B14F-4D97-AF65-F5344CB8AC3E}">
        <p14:creationId xmlns:p14="http://schemas.microsoft.com/office/powerpoint/2010/main" val="147653321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914400" y="1981200"/>
            <a:ext cx="10363200" cy="4114800"/>
          </a:xfrm>
          <a:prstGeom prst="rect">
            <a:avLst/>
          </a:prstGeom>
          <a:noFill/>
          <a:ln w="9525">
            <a:noFill/>
            <a:miter lim="800000"/>
            <a:headEnd/>
            <a:tailEnd/>
          </a:ln>
        </p:spPr>
        <p:txBody>
          <a:bodyPr>
            <a:prstTxWarp prst="textNoShape">
              <a:avLst/>
            </a:prstTxWarp>
          </a:bodyPr>
          <a:lstStyle/>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a:p>
            <a:pPr marL="457189" indent="-457189">
              <a:spcBef>
                <a:spcPct val="20000"/>
              </a:spcBef>
              <a:buClr>
                <a:schemeClr val="tx2"/>
              </a:buClr>
              <a:buBlip>
                <a:blip r:embed="rId4"/>
              </a:buBlip>
            </a:pPr>
            <a:endParaRPr lang="en-US" sz="3200">
              <a:solidFill>
                <a:srgbClr val="5400A8"/>
              </a:solidFill>
              <a:latin typeface="Tahoma" charset="0"/>
            </a:endParaRPr>
          </a:p>
        </p:txBody>
      </p:sp>
      <p:sp>
        <p:nvSpPr>
          <p:cNvPr id="77829" name="Rectangle 4"/>
          <p:cNvSpPr>
            <a:spLocks noGrp="1" noChangeArrowheads="1"/>
          </p:cNvSpPr>
          <p:nvPr>
            <p:ph type="title"/>
          </p:nvPr>
        </p:nvSpPr>
        <p:spPr>
          <a:xfrm>
            <a:off x="1828800" y="177800"/>
            <a:ext cx="9956800" cy="990600"/>
          </a:xfrm>
        </p:spPr>
        <p:txBody>
          <a:bodyPr/>
          <a:lstStyle/>
          <a:p>
            <a:pPr eaLnBrk="1" hangingPunct="1"/>
            <a:r>
              <a:rPr lang="en-US" dirty="0"/>
              <a:t>Simplest case: Unigram model</a:t>
            </a:r>
          </a:p>
        </p:txBody>
      </p:sp>
      <p:sp>
        <p:nvSpPr>
          <p:cNvPr id="6" name="TextBox 5"/>
          <p:cNvSpPr txBox="1"/>
          <p:nvPr/>
        </p:nvSpPr>
        <p:spPr>
          <a:xfrm>
            <a:off x="914400" y="3723560"/>
            <a:ext cx="10769600" cy="2554930"/>
          </a:xfrm>
          <a:prstGeom prst="rect">
            <a:avLst/>
          </a:prstGeom>
          <a:noFill/>
        </p:spPr>
        <p:txBody>
          <a:bodyPr wrap="square" rtlCol="0">
            <a:spAutoFit/>
          </a:bodyPr>
          <a:lstStyle/>
          <a:p>
            <a:r>
              <a:rPr lang="en-US" sz="2667" dirty="0">
                <a:latin typeface="Courier"/>
                <a:cs typeface="Courier"/>
              </a:rPr>
              <a:t>fifth an of futures the an incorporated a a the inflation most dollars quarter in is </a:t>
            </a:r>
            <a:r>
              <a:rPr lang="en-US" sz="2667" dirty="0" smtClean="0">
                <a:latin typeface="Courier"/>
                <a:cs typeface="Courier"/>
              </a:rPr>
              <a:t>mass</a:t>
            </a:r>
          </a:p>
          <a:p>
            <a:endParaRPr lang="en-US" sz="2667" dirty="0">
              <a:latin typeface="Courier"/>
              <a:cs typeface="Courier"/>
            </a:endParaRPr>
          </a:p>
          <a:p>
            <a:r>
              <a:rPr lang="en-US" sz="2667" dirty="0" smtClean="0">
                <a:latin typeface="Courier"/>
                <a:cs typeface="Courier"/>
              </a:rPr>
              <a:t>thrift </a:t>
            </a:r>
            <a:r>
              <a:rPr lang="en-US" sz="2667" dirty="0">
                <a:latin typeface="Courier"/>
                <a:cs typeface="Courier"/>
              </a:rPr>
              <a:t>did eighty said hard 'm </a:t>
            </a:r>
            <a:r>
              <a:rPr lang="en-US" sz="2667" dirty="0" err="1">
                <a:latin typeface="Courier"/>
                <a:cs typeface="Courier"/>
              </a:rPr>
              <a:t>july</a:t>
            </a:r>
            <a:r>
              <a:rPr lang="en-US" sz="2667" dirty="0">
                <a:latin typeface="Courier"/>
                <a:cs typeface="Courier"/>
              </a:rPr>
              <a:t> </a:t>
            </a:r>
            <a:r>
              <a:rPr lang="en-US" sz="2667" dirty="0" smtClean="0">
                <a:latin typeface="Courier"/>
                <a:cs typeface="Courier"/>
              </a:rPr>
              <a:t>bullish</a:t>
            </a:r>
          </a:p>
          <a:p>
            <a:endParaRPr lang="en-US" sz="2667" dirty="0">
              <a:latin typeface="Courier"/>
              <a:cs typeface="Courier"/>
            </a:endParaRPr>
          </a:p>
          <a:p>
            <a:r>
              <a:rPr lang="en-US" sz="2667" dirty="0" smtClean="0">
                <a:latin typeface="Courier"/>
                <a:cs typeface="Courier"/>
              </a:rPr>
              <a:t>that </a:t>
            </a:r>
            <a:r>
              <a:rPr lang="en-US" sz="2667" dirty="0">
                <a:latin typeface="Courier"/>
                <a:cs typeface="Courier"/>
              </a:rPr>
              <a:t>or limited the</a:t>
            </a:r>
          </a:p>
        </p:txBody>
      </p:sp>
      <p:sp>
        <p:nvSpPr>
          <p:cNvPr id="7" name="TextBox 6"/>
          <p:cNvSpPr txBox="1"/>
          <p:nvPr/>
        </p:nvSpPr>
        <p:spPr>
          <a:xfrm>
            <a:off x="304801" y="2997120"/>
            <a:ext cx="9039141" cy="502766"/>
          </a:xfrm>
          <a:prstGeom prst="rect">
            <a:avLst/>
          </a:prstGeom>
          <a:noFill/>
        </p:spPr>
        <p:txBody>
          <a:bodyPr wrap="none" rtlCol="0">
            <a:spAutoFit/>
          </a:bodyPr>
          <a:lstStyle/>
          <a:p>
            <a:r>
              <a:rPr lang="en-US" sz="2667" dirty="0">
                <a:latin typeface="Calibri"/>
                <a:cs typeface="Calibri"/>
              </a:rPr>
              <a:t>Some automatically generated sentences from a unigram model</a:t>
            </a:r>
          </a:p>
        </p:txBody>
      </p:sp>
      <p:graphicFrame>
        <p:nvGraphicFramePr>
          <p:cNvPr id="8" name="Object 6"/>
          <p:cNvGraphicFramePr>
            <a:graphicFrameLocks noChangeAspect="1"/>
          </p:cNvGraphicFramePr>
          <p:nvPr>
            <p:extLst/>
          </p:nvPr>
        </p:nvGraphicFramePr>
        <p:xfrm>
          <a:off x="2336800" y="1498600"/>
          <a:ext cx="6197600" cy="1396499"/>
        </p:xfrm>
        <a:graphic>
          <a:graphicData uri="http://schemas.openxmlformats.org/presentationml/2006/ole">
            <mc:AlternateContent xmlns:mc="http://schemas.openxmlformats.org/markup-compatibility/2006">
              <mc:Choice xmlns:v="urn:schemas-microsoft-com:vml" Requires="v">
                <p:oleObj spid="_x0000_s18436" name="Equation" r:id="rId5" imgW="1587500" imgH="355600" progId="Equation.3">
                  <p:embed/>
                </p:oleObj>
              </mc:Choice>
              <mc:Fallback>
                <p:oleObj name="Equation" r:id="rId5" imgW="15875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6800" y="1498600"/>
                        <a:ext cx="6197600" cy="1396499"/>
                      </a:xfrm>
                      <a:prstGeom prst="rect">
                        <a:avLst/>
                      </a:prstGeom>
                      <a:noFill/>
                      <a:effectLst/>
                    </p:spPr>
                  </p:pic>
                </p:oleObj>
              </mc:Fallback>
            </mc:AlternateContent>
          </a:graphicData>
        </a:graphic>
      </p:graphicFrame>
    </p:spTree>
    <p:extLst>
      <p:ext uri="{BB962C8B-B14F-4D97-AF65-F5344CB8AC3E}">
        <p14:creationId xmlns:p14="http://schemas.microsoft.com/office/powerpoint/2010/main" val="95401001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dots \]&#10;\end{document}&#10;"/>
  <p:tag name="FILENAME" val="txp_fig"/>
  <p:tag name="FORMAT" val="pngmono"/>
  <p:tag name="RES" val="1200"/>
  <p:tag name="BLEND" val="0"/>
  <p:tag name="TRANSPARENT" val="0"/>
  <p:tag name="TBUG" val="0"/>
  <p:tag name="ALLOWFS" val="0"/>
  <p:tag name="ORIGWIDTH" val="22"/>
  <p:tag name="PICTUREFILESIZE" val="314"/>
</p:tagLst>
</file>

<file path=ppt/tags/tag10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10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1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1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x_1, X_2=x_2, \ldots X_n=x_n)$&#10;\end{document}&#10;"/>
  <p:tag name="FILENAME" val="txp_fig"/>
  <p:tag name="FORMAT" val="pngmono"/>
  <p:tag name="RES" val="1200"/>
  <p:tag name="BLEND" val="0"/>
  <p:tag name="TRANSPARENT" val="0"/>
  <p:tag name="TBUG" val="0"/>
  <p:tag name="ALLOWFS" val="0"/>
  <p:tag name="ORIGWIDTH" val="326"/>
  <p:tag name="PICTUREFILESIZE" val="13023"/>
</p:tagLst>
</file>

<file path=ppt/tags/tag1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P(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49"/>
  <p:tag name="PICTUREFILESIZE" val="6975"/>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1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1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1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1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1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1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ge 0$&#10;\end{document}&#10;"/>
  <p:tag name="FILENAME" val="txp_fig"/>
  <p:tag name="FORMAT" val="pngmono"/>
  <p:tag name="RES" val="1200"/>
  <p:tag name="BLEND" val="0"/>
  <p:tag name="TRANSPARENT" val="0"/>
  <p:tag name="TBUG" val="0"/>
  <p:tag name="ALLOWFS" val="0"/>
  <p:tag name="ORIGWIDTH" val="190"/>
  <p:tag name="PICTUREFILESIZE" val="8743"/>
</p:tagLst>
</file>

<file path=ppt/tags/tag1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1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1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1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1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1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1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1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1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_{(x_1, x_2, \ldots x_n)} P(x_1, x_2, \ldots x_n)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117"/>
</p:tagLst>
</file>

<file path=ppt/tags/tag1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ags/tag1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1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44"/>
</p:tagLst>
</file>

<file path=ppt/tags/tag1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1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1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1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1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1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1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1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1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1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5"/>
  <p:tag name="PICTUREFILESIZE" val="11025"/>
</p:tagLst>
</file>

<file path=ppt/tags/tag1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 P(x, y) = P(x) P(y)&#10;\]&#10;\end{document}&#10;"/>
  <p:tag name="FILENAME" val="txp_fig"/>
  <p:tag name="FORMAT" val="pngmono"/>
  <p:tag name="RES" val="1200"/>
  <p:tag name="BLEND" val="0"/>
  <p:tag name="TRANSPARENT" val="0"/>
  <p:tag name="TBUG" val="0"/>
  <p:tag name="ALLOWFS" val="0"/>
  <p:tag name="ORIGWIDTH" val="240"/>
  <p:tag name="PICTUREFILESIZE" val="11562"/>
</p:tagLst>
</file>

<file path=ppt/tags/tag1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1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 = \sum_{(x_1 \ldots x_n) \in E}P(x_1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1"/>
  <p:tag name="PICTUREFILESIZE" val="16236"/>
</p:tagLst>
</file>

<file path=ppt/tags/tag1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1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1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17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 = \sum_{s}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3"/>
  <p:tag name="PICTUREFILESIZE" val="9872"/>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s) = \sum_{t} P(t,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9349"/>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 x_1) = \sum_{x_2} P(X_1 = x_1, X_2 = 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83"/>
  <p:tag name="PICTUREFILESIZE" val="1913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 \frac{P(a, b)}{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59"/>
  <p:tag name="PICTUREFILESIZE" val="12487"/>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s | T=c) = ???&#10;\]&#10;\end{document}&#10;"/>
  <p:tag name="FILENAME" val="txp_fig"/>
  <p:tag name="FORMAT" val="pngmono"/>
  <p:tag name="RES" val="1200"/>
  <p:tag name="BLEND" val="0"/>
  <p:tag name="TRANSPARENT" val="0"/>
  <p:tag name="TBUG" val="0"/>
  <p:tag name="ALLOWFS" val="0"/>
  <p:tag name="ORIGWIDTH" val="219"/>
  <p:tag name="PICTUREFILESIZE" val="8741"/>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P(W = s ,T = c)}{P(T=c)}&#10;\]&#10;\end{document}&#10;"/>
  <p:tag name="FILENAME" val="txp_fig"/>
  <p:tag name="FORMAT" val="pngmono"/>
  <p:tag name="RES" val="1200"/>
  <p:tag name="BLEND" val="0"/>
  <p:tag name="TRANSPARENT" val="0"/>
  <p:tag name="TBUG" val="0"/>
  <p:tag name="ALLOWFS" val="0"/>
  <p:tag name="ORIGWIDTH" val="190"/>
  <p:tag name="PICTUREFILESIZE" val="11793"/>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frac{0.2}{0.5} &#10;\]&#10;\end{document}&#10;"/>
  <p:tag name="FILENAME" val="txp_fig"/>
  <p:tag name="FORMAT" val="pngmono"/>
  <p:tag name="RES" val="1200"/>
  <p:tag name="BLEND" val="0"/>
  <p:tag name="TRANSPARENT" val="0"/>
  <p:tag name="TBUG" val="0"/>
  <p:tag name="ALLOWFS" val="0"/>
  <p:tag name="ORIGWIDTH" val="56"/>
  <p:tag name="PICTUREFILESIZE" val="3657"/>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4&#10;\]&#10;\end{document}&#10;"/>
  <p:tag name="FILENAME" val="txp_fig"/>
  <p:tag name="FORMAT" val="pngmono"/>
  <p:tag name="RES" val="1200"/>
  <p:tag name="BLEND" val="0"/>
  <p:tag name="TRANSPARENT" val="0"/>
  <p:tag name="TBUG" val="0"/>
  <p:tag name="ALLOWFS" val="0"/>
  <p:tag name="ORIGWIDTH" val="55"/>
  <p:tag name="PICTUREFILESIZE" val="1695"/>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P(W = s ,T = c) + P(W = r, T = c)&#10;\]&#10;\end{document}&#10;"/>
  <p:tag name="FILENAME" val="txp_fig"/>
  <p:tag name="FORMAT" val="pngmono"/>
  <p:tag name="RES" val="1200"/>
  <p:tag name="BLEND" val="0"/>
  <p:tag name="TRANSPARENT" val="0"/>
  <p:tag name="TBUG" val="0"/>
  <p:tag name="ALLOWFS" val="0"/>
  <p:tag name="ORIGWIDTH" val="378"/>
  <p:tag name="PICTUREFILESIZE" val="1365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2 + 0.3&#10;\]&#10;\end{document}&#10;"/>
  <p:tag name="FILENAME" val="txp_fig"/>
  <p:tag name="FORMAT" val="pngmono"/>
  <p:tag name="RES" val="1200"/>
  <p:tag name="BLEND" val="0"/>
  <p:tag name="TRANSPARENT" val="0"/>
  <p:tag name="TBUG" val="0"/>
  <p:tag name="ALLOWFS" val="0"/>
  <p:tag name="ORIGWIDTH" val="114"/>
  <p:tag name="PICTUREFILESIZE" val="4303"/>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 0.5&#10;\]&#10;\end{document}&#10;"/>
  <p:tag name="FILENAME" val="txp_fig"/>
  <p:tag name="FORMAT" val="pngmono"/>
  <p:tag name="RES" val="1200"/>
  <p:tag name="BLEND" val="0"/>
  <p:tag name="TRANSPARENT" val="0"/>
  <p:tag name="TBUG" val="0"/>
  <p:tag name="ALLOWFS" val="0"/>
  <p:tag name="ORIGWIDTH" val="54"/>
  <p:tag name="PICTUREFILESIZE" val="1817"/>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hot)&#10;\]&#10;\end{document}&#10;"/>
  <p:tag name="FILENAME" val="txp_fig"/>
  <p:tag name="FORMAT" val="pngmono"/>
  <p:tag name="RES" val="1200"/>
  <p:tag name="BLEND" val="0"/>
  <p:tag name="TRANSPARENT" val="0"/>
  <p:tag name="TBUG" val="0"/>
  <p:tag name="ALLOWFS" val="0"/>
  <p:tag name="ORIGWIDTH" val="139"/>
  <p:tag name="PICTUREFILESIZE" val="7247"/>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 = cold)&#10;\]&#10;\end{document}&#10;"/>
  <p:tag name="FILENAME" val="txp_fig"/>
  <p:tag name="FORMAT" val="pngmono"/>
  <p:tag name="RES" val="1200"/>
  <p:tag name="BLEND" val="0"/>
  <p:tag name="TRANSPARENT" val="0"/>
  <p:tag name="TBUG" val="0"/>
  <p:tag name="ALLOWFS" val="0"/>
  <p:tag name="ORIGWIDTH" val="145"/>
  <p:tag name="PICTUREFILESIZE" val="7497"/>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T)&#10;\]&#10;\end{document}&#10;"/>
  <p:tag name="FILENAME" val="txp_fig"/>
  <p:tag name="FORMAT" val="pngmono"/>
  <p:tag name="RES" val="1200"/>
  <p:tag name="BLEND" val="0"/>
  <p:tag name="TRANSPARENT" val="0"/>
  <p:tag name="TBUG" val="0"/>
  <p:tag name="ALLOWFS" val="0"/>
  <p:tag name="ORIGWIDTH" val="77"/>
  <p:tag name="PICTUREFILESIZE" val="4556"/>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0"/>
  <p:tag name="PICTUREFILESIZE" val="4793"/>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D, W)&#10;\]&#10;\end{document}&#10;"/>
  <p:tag name="FILENAME" val="txp_fig"/>
  <p:tag name="FORMAT" val="pngmono"/>
  <p:tag name="RES" val="1200"/>
  <p:tag name="BLEND" val="0"/>
  <p:tag name="TRANSPARENT" val="0"/>
  <p:tag name="TBUG" val="0"/>
  <p:tag name="ALLOWFS" val="0"/>
  <p:tag name="ORIGWIDTH" val="83"/>
  <p:tag name="PICTUREFILESIZE" val="486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 \ \, P(X=x) \ge 0&#10;\]&#10;\end{document}&#10;"/>
  <p:tag name="FILENAME" val="txp_fig"/>
  <p:tag name="FORMAT" val="pngmono"/>
  <p:tag name="RES" val="1200"/>
  <p:tag name="BLEND" val="0"/>
  <p:tag name="TRANSPARENT" val="0"/>
  <p:tag name="TBUG" val="0"/>
  <p:tag name="ALLOWFS" val="0"/>
  <p:tag name="ORIGWIDTH" val="173"/>
  <p:tag name="PICTUREFILESIZE" val="844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P(x|y) = P(x, y) &#10;\]&#10;\end{document}&#10;"/>
  <p:tag name="FILENAME" val="txp_fig"/>
  <p:tag name="FORMAT" val="pngmono"/>
  <p:tag name="RES" val="1200"/>
  <p:tag name="BLEND" val="0"/>
  <p:tag name="TRANSPARENT" val="0"/>
  <p:tag name="TBUG" val="0"/>
  <p:tag name="ALLOWFS" val="0"/>
  <p:tag name="ORIGWIDTH" val="207"/>
  <p:tag name="PICTUREFILESIZE" val="11250"/>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x_3) = P(x_1) P(x_2 | x_1) P(x_3|x_1,x_2)$&#10;\end{document}&#10;"/>
  <p:tag name="FILENAME" val="txp_fig"/>
  <p:tag name="FORMAT" val="pngmono"/>
  <p:tag name="RES" val="1200"/>
  <p:tag name="BLEND" val="0"/>
  <p:tag name="TRANSPARENT" val="0"/>
  <p:tag name="TBUG" val="0"/>
  <p:tag name="ALLOWFS" val="0"/>
  <p:tag name="ORIGWIDTH" val="415"/>
  <p:tag name="PICTUREFILESIZE" val="2058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 P(x_i | x_1 \ldots x_{i-1})&#10;\]&#10;\end{document}&#10;"/>
  <p:tag name="FILENAME" val="txp_fig"/>
  <p:tag name="FORMAT" val="pngmono"/>
  <p:tag name="RES" val="1200"/>
  <p:tag name="BLEND" val="0"/>
  <p:tag name="TRANSPARENT" val="0"/>
  <p:tag name="TBUG" val="0"/>
  <p:tag name="ALLOWFS" val="0"/>
  <p:tag name="ORIGWIDTH" val="361"/>
  <p:tag name="PICTUREFILESIZE" val="16681"/>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y | x)}{P(y)}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7"/>
  <p:tag name="PICTUREFILESIZE" val="16339"/>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P(y | x) 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5"/>
  <p:tag name="PICTUREFILESIZE" val="6940"/>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4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x P(X=x) = 1&#10;\]&#10;\end{document}&#10;"/>
  <p:tag name="FILENAME" val="txp_fig"/>
  <p:tag name="FORMAT" val="pngmono"/>
  <p:tag name="RES" val="1200"/>
  <p:tag name="BLEND" val="0"/>
  <p:tag name="TRANSPARENT" val="0"/>
  <p:tag name="TBUG" val="0"/>
  <p:tag name="ALLOWFS" val="0"/>
  <p:tag name="ORIGWIDTH" val="167"/>
  <p:tag name="PICTUREFILESIZE" val="8883"/>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 y) = \frac{P(x, y)}{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4"/>
  <p:tag name="PICTUREFILESIZE" val="13149"/>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 y)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8"/>
  <p:tag name="PICTUREFILESIZE" val="10456"/>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24"/>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4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P(W=rain), \]&#10;\end{document}&#10;"/>
  <p:tag name="FILENAME" val="txp_fig"/>
  <p:tag name="FORMAT" val="pngmono"/>
  <p:tag name="RES" val="1200"/>
  <p:tag name="BLEND" val="0"/>
  <p:tag name="TRANSPARENT" val="0"/>
  <p:tag name="TBUG" val="0"/>
  <p:tag name="ALLOWFS" val="0"/>
  <p:tag name="ORIGWIDTH" val="243"/>
  <p:tag name="PICTUREFILESIZE" val="11947"/>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2"/>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X_1, X_2, \ldots X_n) &amp; = &amp; P(X_1) P(X_2 | X_1) P(X_3|X_1,X_2) \ldots \\&#10;&amp; = &amp; \prod_{i=1}^n P(X_i | X_1, \ldots, X_{i-1})&#10;\end{eqnarray*}&#10;\end{document}&#10;"/>
  <p:tag name="FILENAME" val="txp_fig"/>
  <p:tag name="FORMAT" val="pngmono"/>
  <p:tag name="RES" val="1200"/>
  <p:tag name="BLEND" val="0"/>
  <p:tag name="TRANSPARENT" val="0"/>
  <p:tag name="TBUG" val="0"/>
  <p:tag name="ALLOWFS" val="0"/>
  <p:tag name="ORIGWIDTH" val="541"/>
  <p:tag name="PICTUREFILESIZE" val="41291"/>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 Y) = P(X) 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5"/>
  <p:tag name="PICTUREFILESIZE" val="11025"/>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 P(x, y) = P(x) P(y)&#10;\]&#10;\end{document}&#10;"/>
  <p:tag name="FILENAME" val="txp_fig"/>
  <p:tag name="FORMAT" val="pngmono"/>
  <p:tag name="RES" val="1200"/>
  <p:tag name="BLEND" val="0"/>
  <p:tag name="TRANSPARENT" val="0"/>
  <p:tag name="TBUG" val="0"/>
  <p:tag name="ALLOWFS" val="0"/>
  <p:tag name="ORIGWIDTH" val="240"/>
  <p:tag name="PICTUREFILESIZE" val="11562"/>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19"/>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7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hot) = P(T = hot),   \]&#10;\end{document}&#10;"/>
  <p:tag name="FILENAME" val="txp_fig"/>
  <p:tag name="FORMAT" val="pngmono"/>
  <p:tag name="RES" val="1200"/>
  <p:tag name="BLEND" val="0"/>
  <p:tag name="TRANSPARENT" val="0"/>
  <p:tag name="TBUG" val="0"/>
  <p:tag name="ALLOWFS" val="0"/>
  <p:tag name="ORIGWIDTH" val="213"/>
  <p:tag name="PICTUREFILESIZE" val="9650"/>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t|X_{t-1})&#10;\]&#10;\end{document}&#10;"/>
  <p:tag name="FILENAME" val="txp_fig"/>
  <p:tag name="FORMAT" val="pngmono"/>
  <p:tag name="RES" val="1200"/>
  <p:tag name="BLEND" val="0"/>
  <p:tag name="TRANSPARENT" val="0"/>
  <p:tag name="TBUG" val="0"/>
  <p:tag name="ALLOWFS" val="0"/>
  <p:tag name="ORIGWIDTH" val="111"/>
  <p:tag name="PICTUREFILESIZE" val="6242"/>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begin{eqnarray*}&#10;P(X_2 = \mbox{sun}) = &amp;&amp; \textcolor{YellowOrange}{P(X_2 = \mbox{sun} | X_1 = \mbox{sun}) P(X_1 = \mbox{sun})}+\\&#10;                      &amp;&amp; \textcolor{RoyalBlue}{P(X_2 = \mbox{sun} | X_1 = \mbox{rain}) P(X_1 = \mbox{rain})}&#10;\end{eqnarray*}&#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66"/>
  <p:tag name="PICTUREFILESIZE" val="63612"/>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YellowOrange}{0.9 \cdot 1.0}+ \textcolor{RoyalBlue}{0.3 \cdot 0.0} = 0.9&#10;\]&#10;\end{document}&#10;"/>
  <p:tag name="FILENAME" val="txp_fig"/>
  <p:tag name="FORMAT" val="png16m"/>
  <p:tag name="RES" val="1200"/>
  <p:tag name="BLEND" val="0"/>
  <p:tag name="TRANSPARENT" val="0"/>
  <p:tag name="TBUG" val="0"/>
  <p:tag name="ALLOWFS" val="0"/>
  <p:tag name="ORIGWIDTH" val="242"/>
  <p:tag name="PICTUREFILESIZE" val="15013"/>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P(x_1)} = \mbox{know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52"/>
  <p:tag name="PICTUREFILESIZE" val="11167"/>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left&lt;&#10;\begin{array}{c}&#10;\textcolor{YellowOrange}{1.0}\\&#10;\textcolor{RoyalBlue}{0.0}&#10;\end{array}&#10;\right&g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70"/>
  <p:tag name="PICTUREFILESIZE" val="12190"/>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9}\\&#10;\textcolor{RoyalBlue}{0.1}&#10;\end{array}&#10;\right&gt;&#10;\]&#10;\end{document}&#10;"/>
  <p:tag name="FILENAME" val="txp_fig"/>
  <p:tag name="FORMAT" val="png16m"/>
  <p:tag name="RES" val="1200"/>
  <p:tag name="BLEND" val="0"/>
  <p:tag name="TRANSPARENT" val="0"/>
  <p:tag name="TBUG" val="0"/>
  <p:tag name="ALLOWFS" val="0"/>
  <p:tag name="ORIGWIDTH" val="70"/>
  <p:tag name="PICTUREFILESIZE" val="12740"/>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4}\\&#10;\textcolor{RoyalBlue}{0.16}&#10;\end{array}&#10;\right&gt;&#10;\]&#10;\end{document}&#10;"/>
  <p:tag name="FILENAME" val="txp_fig"/>
  <p:tag name="FORMAT" val="png16m"/>
  <p:tag name="RES" val="1200"/>
  <p:tag name="BLEND" val="0"/>
  <p:tag name="TRANSPARENT" val="0"/>
  <p:tag name="TBUG" val="0"/>
  <p:tag name="ALLOWFS" val="0"/>
  <p:tag name="ORIGWIDTH" val="82"/>
  <p:tag name="PICTUREFILESIZE" val="15467"/>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804}\\&#10;\textcolor{RoyalBlue}{0.196}&#10;\end{array}&#10;\right&gt;&#10;\]&#10;\end{document}&#10;"/>
  <p:tag name="FILENAME" val="txp_fig"/>
  <p:tag name="FORMAT" val="png16m"/>
  <p:tag name="RES" val="1200"/>
  <p:tag name="BLEND" val="0"/>
  <p:tag name="TRANSPARENT" val="0"/>
  <p:tag name="TBUG" val="0"/>
  <p:tag name="ALLOWFS" val="0"/>
  <p:tag name="ORIGWIDTH" val="96"/>
  <p:tag name="PICTUREFILESIZE" val="17872"/>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10;P(cold) = P(T = cold),   \]&#10;\end{document}&#10;"/>
  <p:tag name="FILENAME" val="txp_fig"/>
  <p:tag name="FORMAT" val="pngmono"/>
  <p:tag name="RES" val="1200"/>
  <p:tag name="BLEND" val="0"/>
  <p:tag name="TRANSPARENT" val="0"/>
  <p:tag name="TBUG" val="0"/>
  <p:tag name="ALLOWFS" val="0"/>
  <p:tag name="ORIGWIDTH" val="226"/>
  <p:tag name="PICTUREFILESIZE" val="10440"/>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0}\\&#10;\textcolor{RoyalBlue}{1.0}&#10;\end{array}&#10;\right&gt;&#10;\]&#10;\end{document}&#10;"/>
  <p:tag name="FILENAME" val="txp_fig"/>
  <p:tag name="FORMAT" val="png16m"/>
  <p:tag name="RES" val="1200"/>
  <p:tag name="BLEND" val="0"/>
  <p:tag name="TRANSPARENT" val="0"/>
  <p:tag name="TBUG" val="0"/>
  <p:tag name="ALLOWFS" val="0"/>
  <p:tag name="ORIGWIDTH" val="70"/>
  <p:tag name="PICTUREFILESIZE" val="12256"/>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3}\\&#10;\textcolor{RoyalBlue}{0.7}&#10;\end{array}&#10;\right&gt;&#10;\]&#10;\end{document}&#10;"/>
  <p:tag name="FILENAME" val="txp_fig"/>
  <p:tag name="FORMAT" val="png16m"/>
  <p:tag name="RES" val="1200"/>
  <p:tag name="BLEND" val="0"/>
  <p:tag name="TRANSPARENT" val="0"/>
  <p:tag name="TBUG" val="0"/>
  <p:tag name="ALLOWFS" val="0"/>
  <p:tag name="ORIGWIDTH" val="70"/>
  <p:tag name="PICTUREFILESIZE" val="12915"/>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48}\\&#10;\textcolor{RoyalBlue}{0.52}&#10;\end{array}&#10;\right&gt;&#10;\]&#10;\end{document}&#10;"/>
  <p:tag name="FILENAME" val="txp_fig"/>
  <p:tag name="FORMAT" val="png16m"/>
  <p:tag name="RES" val="1200"/>
  <p:tag name="BLEND" val="0"/>
  <p:tag name="TRANSPARENT" val="0"/>
  <p:tag name="TBUG" val="0"/>
  <p:tag name="ALLOWFS" val="0"/>
  <p:tag name="ORIGWIDTH" val="82"/>
  <p:tag name="PICTUREFILESIZE" val="15845"/>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588}\\&#10;\textcolor{RoyalBlue}{0.412}&#10;\end{array}&#10;\right&gt;&#10;\]&#10;\end{document}&#10;"/>
  <p:tag name="FILENAME" val="txp_fig"/>
  <p:tag name="FORMAT" val="png16m"/>
  <p:tag name="RES" val="1200"/>
  <p:tag name="BLEND" val="0"/>
  <p:tag name="TRANSPARENT" val="0"/>
  <p:tag name="TBUG" val="0"/>
  <p:tag name="ALLOWFS" val="0"/>
  <p:tag name="ORIGWIDTH" val="96"/>
  <p:tag name="PICTUREFILESIZE" val="17488"/>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p}\\&#10;\textcolor{RoyalBlue}{1-p}&#10;\end{array}&#10;\right&gt;&#10;\]&#10;\end{document}&#10;"/>
  <p:tag name="FILENAME" val="txp_fig"/>
  <p:tag name="FORMAT" val="png16m"/>
  <p:tag name="RES" val="1200"/>
  <p:tag name="BLEND" val="0"/>
  <p:tag name="TRANSPARENT" val="0"/>
  <p:tag name="TBUG" val="0"/>
  <p:tag name="ALLOWFS" val="0"/>
  <p:tag name="ORIGWIDTH" val="88"/>
  <p:tag name="PICTUREFILESIZE" val="12639"/>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left&lt;&#10;\begin{array}{c}&#10;\textcolor{YellowOrange}{0.75}\\&#10;\textcolor{RoyalBlue}{0.25}&#10;\end{array}&#10;\right&gt;&#10;\]&#10;\end{document}&#10;"/>
  <p:tag name="FILENAME" val="txp_fig"/>
  <p:tag name="FORMAT" val="png16m"/>
  <p:tag name="RES" val="1200"/>
  <p:tag name="BLEND" val="0"/>
  <p:tag name="TRANSPARENT" val="0"/>
  <p:tag name="TBUG" val="0"/>
  <p:tag name="ALLOWFS" val="0"/>
  <p:tag name="ORIGWIDTH" val="82"/>
  <p:tag name="PICTUREFILESIZE" val="15321"/>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49"/>
  <p:tag name="PICTUREFILESIZE" val="2733"/>
</p:tagLst>
</file>

<file path=ppt/tags/tag9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90"/>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rain) = 0.1&#10;\]&#10;\end{document}&#10;"/>
  <p:tag name="FILENAME" val="txp_fig"/>
  <p:tag name="FORMAT" val="pngmono"/>
  <p:tag name="RES" val="1200"/>
  <p:tag name="BLEND" val="0"/>
  <p:tag name="TRANSPARENT" val="0"/>
  <p:tag name="TBUG" val="0"/>
  <p:tag name="ALLOWFS" val="0"/>
  <p:tag name="ORIGWIDTH" val="191"/>
  <p:tag name="PICTUREFILESIZE" val="827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57011</TotalTime>
  <Words>7004</Words>
  <Application>Microsoft Macintosh PowerPoint</Application>
  <PresentationFormat>Widescreen</PresentationFormat>
  <Paragraphs>1701</Paragraphs>
  <Slides>110</Slides>
  <Notes>69</Notes>
  <HiddenSlides>27</HiddenSlides>
  <MMClips>3</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23" baseType="lpstr">
      <vt:lpstr>Calibri</vt:lpstr>
      <vt:lpstr>Cambria Math</vt:lpstr>
      <vt:lpstr>cmsy10</vt:lpstr>
      <vt:lpstr>Courier</vt:lpstr>
      <vt:lpstr>Mangal</vt:lpstr>
      <vt:lpstr>ＭＳ Ｐゴシック</vt:lpstr>
      <vt:lpstr>Symbol</vt:lpstr>
      <vt:lpstr>Tahoma</vt:lpstr>
      <vt:lpstr>Times New Roman</vt:lpstr>
      <vt:lpstr>Wingdings</vt:lpstr>
      <vt:lpstr>Arial</vt:lpstr>
      <vt:lpstr>dan-berkeley-nlp-v1</vt:lpstr>
      <vt:lpstr>Equation</vt:lpstr>
      <vt:lpstr> Probabilities and Markov Models</vt:lpstr>
      <vt:lpstr>Review: Uncertainty</vt:lpstr>
      <vt:lpstr>Review: Random Variables</vt:lpstr>
      <vt:lpstr>Review: Probability Distributions</vt:lpstr>
      <vt:lpstr>Review: Joint Distributions</vt:lpstr>
      <vt:lpstr>Review: Probabilistic Models</vt:lpstr>
      <vt:lpstr>Review: Events</vt:lpstr>
      <vt:lpstr>Review: Marginal Distributions</vt:lpstr>
      <vt:lpstr>Review: Conditional Probabilities</vt:lpstr>
      <vt:lpstr>Review: Conditional Distributions</vt:lpstr>
      <vt:lpstr>Review: Probabilistic Inference</vt:lpstr>
      <vt:lpstr>Review: Inference by Enumeration</vt:lpstr>
      <vt:lpstr>Review: The Product Rule</vt:lpstr>
      <vt:lpstr>Review: The Chain Rule</vt:lpstr>
      <vt:lpstr>Review: Bayes’ Rule</vt:lpstr>
      <vt:lpstr>Review: Inference with Bayes’ Rule</vt:lpstr>
      <vt:lpstr>Example: Independence?</vt:lpstr>
      <vt:lpstr>Example: Independence</vt:lpstr>
      <vt:lpstr>Conditional Independence</vt:lpstr>
      <vt:lpstr>Conditional Independence</vt:lpstr>
      <vt:lpstr>Conditional Independence</vt:lpstr>
      <vt:lpstr>Probability Recap</vt:lpstr>
      <vt:lpstr>Independence</vt:lpstr>
      <vt:lpstr>Conditional Independence</vt:lpstr>
      <vt:lpstr>Conditional Independence</vt:lpstr>
      <vt:lpstr> Probabilistic Reasoning Over Time</vt:lpstr>
      <vt:lpstr>Partially Observable Environments</vt:lpstr>
      <vt:lpstr>Robot Localization</vt:lpstr>
      <vt:lpstr>Robot Localization</vt:lpstr>
      <vt:lpstr>Reasoning over Time or Space</vt:lpstr>
      <vt:lpstr>Markov Models</vt:lpstr>
      <vt:lpstr>Joint Distribution of a Markov Model</vt:lpstr>
      <vt:lpstr>Chain Rule and Markov Models</vt:lpstr>
      <vt:lpstr>Chain Rule and Markov Models</vt:lpstr>
      <vt:lpstr>Markov Models Recap</vt:lpstr>
      <vt:lpstr>Conditional Independence</vt:lpstr>
      <vt:lpstr>Example Markov Chain: Weather</vt:lpstr>
      <vt:lpstr>Example Markov Chain: Weather</vt:lpstr>
      <vt:lpstr>Mini-Forward Algorithm</vt:lpstr>
      <vt:lpstr>Example Run of Mini-Forward Algorithm</vt:lpstr>
      <vt:lpstr>Video of Demo Ghostbusters Basic Dynamics</vt:lpstr>
      <vt:lpstr>Video of Demo Ghostbusters Circular Dynamics</vt:lpstr>
      <vt:lpstr>Video of Demo Ghostbusters Whirlpool Dynamics</vt:lpstr>
      <vt:lpstr>Stationary Distributions</vt:lpstr>
      <vt:lpstr>Example: Stationary Distributions</vt:lpstr>
      <vt:lpstr>Application of Stationary Distribution: Web Link Analysis</vt:lpstr>
      <vt:lpstr>Application of Stationary Distributions: Gibbs Sampling*</vt:lpstr>
      <vt:lpstr>Next Up: Markov Models for NLP</vt:lpstr>
      <vt:lpstr> Probabilities and Markov Models</vt:lpstr>
      <vt:lpstr>Review: Uncertainty</vt:lpstr>
      <vt:lpstr>Review: Random Variables</vt:lpstr>
      <vt:lpstr>Review: Probability Distributions</vt:lpstr>
      <vt:lpstr>Review: Joint Distributions</vt:lpstr>
      <vt:lpstr>Review: Probabilistic Models</vt:lpstr>
      <vt:lpstr>Review: Events</vt:lpstr>
      <vt:lpstr>Review: Marginal Distributions</vt:lpstr>
      <vt:lpstr>Review: Conditional Probabilities</vt:lpstr>
      <vt:lpstr>Review: Conditional Distributions</vt:lpstr>
      <vt:lpstr>Review: Probabilistic Inference</vt:lpstr>
      <vt:lpstr>Review: Inference by Enumeration</vt:lpstr>
      <vt:lpstr>Review: The Product Rule</vt:lpstr>
      <vt:lpstr>Review: The Chain Rule</vt:lpstr>
      <vt:lpstr>Review: Bayes’ Rule</vt:lpstr>
      <vt:lpstr>Review: Inference with Bayes’ Rule</vt:lpstr>
      <vt:lpstr>Example: Independence?</vt:lpstr>
      <vt:lpstr>Example: Independence</vt:lpstr>
      <vt:lpstr>Conditional Independence</vt:lpstr>
      <vt:lpstr>Conditional Independence</vt:lpstr>
      <vt:lpstr>Conditional Independence</vt:lpstr>
      <vt:lpstr>Probability Recap</vt:lpstr>
      <vt:lpstr>Independence</vt:lpstr>
      <vt:lpstr>Conditional Independence</vt:lpstr>
      <vt:lpstr>Conditional Independence</vt:lpstr>
      <vt:lpstr> Probabilistic Reasoning Over Time</vt:lpstr>
      <vt:lpstr>Partially Observable Environments</vt:lpstr>
      <vt:lpstr>Robot Localization</vt:lpstr>
      <vt:lpstr>Robot Localization</vt:lpstr>
      <vt:lpstr>Reasoning over Time or Space</vt:lpstr>
      <vt:lpstr>Markov Models</vt:lpstr>
      <vt:lpstr>Joint Distribution of a Markov Model</vt:lpstr>
      <vt:lpstr>Chain Rule and Markov Models</vt:lpstr>
      <vt:lpstr>Chain Rule and Markov Models</vt:lpstr>
      <vt:lpstr>Markov Models for Natural Language Processing</vt:lpstr>
      <vt:lpstr>PowerPoint Presentation</vt:lpstr>
      <vt:lpstr>Probabilistic Language Models</vt:lpstr>
      <vt:lpstr>Probabilistic Language Modeling</vt:lpstr>
      <vt:lpstr>Probabilistic Language Modeling</vt:lpstr>
      <vt:lpstr>How to compute P(W)</vt:lpstr>
      <vt:lpstr>The Chain Rule</vt:lpstr>
      <vt:lpstr>The Chain Rule</vt:lpstr>
      <vt:lpstr>The Chain Rule applied to compute joint probability of words in sentence</vt:lpstr>
      <vt:lpstr>The Chain Rule applied to compute 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Simplest case: Unigram model</vt:lpstr>
      <vt:lpstr>Bigram model</vt:lpstr>
      <vt:lpstr>N-gram models</vt:lpstr>
      <vt:lpstr>Language Modeling</vt:lpstr>
      <vt:lpstr>Estimating bigram probabilities</vt:lpstr>
      <vt:lpstr>An example</vt:lpstr>
      <vt:lpstr>Problems for MLE</vt:lpstr>
      <vt:lpstr>Problems for MLE</vt:lpstr>
      <vt:lpstr>Practical Issues</vt:lpstr>
      <vt:lpstr>Language Modeling Toolkits</vt:lpstr>
      <vt:lpstr>Google N-Gram Release, August 2006</vt:lpstr>
      <vt:lpstr>Google N-Gram Release</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2725</cp:revision>
  <cp:lastPrinted>2019-10-22T15:28:24Z</cp:lastPrinted>
  <dcterms:created xsi:type="dcterms:W3CDTF">2004-08-27T04:16:05Z</dcterms:created>
  <dcterms:modified xsi:type="dcterms:W3CDTF">2019-10-22T15:39:08Z</dcterms:modified>
</cp:coreProperties>
</file>